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9" r:id="rId3"/>
    <p:sldId id="260" r:id="rId4"/>
    <p:sldId id="277" r:id="rId5"/>
    <p:sldId id="261" r:id="rId6"/>
    <p:sldId id="262" r:id="rId7"/>
    <p:sldId id="263" r:id="rId8"/>
    <p:sldId id="275" r:id="rId9"/>
    <p:sldId id="269" r:id="rId10"/>
    <p:sldId id="268" r:id="rId11"/>
    <p:sldId id="264" r:id="rId12"/>
    <p:sldId id="272" r:id="rId13"/>
    <p:sldId id="273" r:id="rId14"/>
    <p:sldId id="270" r:id="rId15"/>
    <p:sldId id="287" r:id="rId16"/>
    <p:sldId id="276" r:id="rId17"/>
    <p:sldId id="278" r:id="rId18"/>
    <p:sldId id="279" r:id="rId19"/>
    <p:sldId id="280" r:id="rId20"/>
    <p:sldId id="265" r:id="rId21"/>
    <p:sldId id="266" r:id="rId22"/>
    <p:sldId id="267" r:id="rId23"/>
    <p:sldId id="282" r:id="rId24"/>
    <p:sldId id="285" r:id="rId25"/>
    <p:sldId id="284" r:id="rId26"/>
    <p:sldId id="283" r:id="rId27"/>
    <p:sldId id="289" r:id="rId28"/>
    <p:sldId id="274" r:id="rId2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F0F44F-28E1-43CE-A305-B72EEA31A99F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3F46F766-179A-488C-A718-C53E3053B91C}">
      <dgm:prSet phldrT="[Text]"/>
      <dgm:spPr/>
      <dgm:t>
        <a:bodyPr/>
        <a:lstStyle/>
        <a:p>
          <a:r>
            <a:rPr lang="en-US" dirty="0" smtClean="0"/>
            <a:t>DNA</a:t>
          </a:r>
          <a:endParaRPr lang="en-US" dirty="0"/>
        </a:p>
      </dgm:t>
    </dgm:pt>
    <dgm:pt modelId="{9EC14A81-3450-4973-8DD3-BB28DA63F701}" type="parTrans" cxnId="{72ABBB0A-0CAF-49AD-882C-782A26461BEC}">
      <dgm:prSet/>
      <dgm:spPr/>
      <dgm:t>
        <a:bodyPr/>
        <a:lstStyle/>
        <a:p>
          <a:endParaRPr lang="en-US"/>
        </a:p>
      </dgm:t>
    </dgm:pt>
    <dgm:pt modelId="{14341B3B-D4F0-4C69-9DCF-B71BC51B16BF}" type="sibTrans" cxnId="{72ABBB0A-0CAF-49AD-882C-782A26461BEC}">
      <dgm:prSet/>
      <dgm:spPr/>
      <dgm:t>
        <a:bodyPr/>
        <a:lstStyle/>
        <a:p>
          <a:endParaRPr lang="en-US"/>
        </a:p>
      </dgm:t>
    </dgm:pt>
    <dgm:pt modelId="{F8057AEB-6AD4-4E25-B5E0-CAB05FC4ACDA}">
      <dgm:prSet phldrT="[Text]"/>
      <dgm:spPr/>
      <dgm:t>
        <a:bodyPr/>
        <a:lstStyle/>
        <a:p>
          <a:r>
            <a:rPr lang="en-US" dirty="0" smtClean="0"/>
            <a:t>RNA</a:t>
          </a:r>
          <a:endParaRPr lang="en-US" dirty="0"/>
        </a:p>
      </dgm:t>
    </dgm:pt>
    <dgm:pt modelId="{486DC56A-97CC-4910-83C5-77FD96E0507D}" type="parTrans" cxnId="{A8CAD943-9B75-4CE3-945F-C9DD703FD1A2}">
      <dgm:prSet/>
      <dgm:spPr/>
      <dgm:t>
        <a:bodyPr/>
        <a:lstStyle/>
        <a:p>
          <a:endParaRPr lang="en-US"/>
        </a:p>
      </dgm:t>
    </dgm:pt>
    <dgm:pt modelId="{B6F1029D-7057-41AD-BA15-EA4F954F20C2}" type="sibTrans" cxnId="{A8CAD943-9B75-4CE3-945F-C9DD703FD1A2}">
      <dgm:prSet/>
      <dgm:spPr/>
      <dgm:t>
        <a:bodyPr/>
        <a:lstStyle/>
        <a:p>
          <a:endParaRPr lang="en-US"/>
        </a:p>
      </dgm:t>
    </dgm:pt>
    <dgm:pt modelId="{C473002D-7844-4554-9B59-85011E119055}">
      <dgm:prSet phldrT="[Text]"/>
      <dgm:spPr/>
      <dgm:t>
        <a:bodyPr/>
        <a:lstStyle/>
        <a:p>
          <a:r>
            <a:rPr lang="en-US" dirty="0" smtClean="0"/>
            <a:t>Protein</a:t>
          </a:r>
          <a:endParaRPr lang="en-US" dirty="0"/>
        </a:p>
      </dgm:t>
    </dgm:pt>
    <dgm:pt modelId="{E379C7A2-9826-4B90-9D53-31A7D2564598}" type="parTrans" cxnId="{97076735-1BD4-49CB-9FA5-564874D08110}">
      <dgm:prSet/>
      <dgm:spPr/>
      <dgm:t>
        <a:bodyPr/>
        <a:lstStyle/>
        <a:p>
          <a:endParaRPr lang="en-US"/>
        </a:p>
      </dgm:t>
    </dgm:pt>
    <dgm:pt modelId="{A2CFCC68-BD4D-47F7-8A9E-A1BDBA02B452}" type="sibTrans" cxnId="{97076735-1BD4-49CB-9FA5-564874D08110}">
      <dgm:prSet/>
      <dgm:spPr/>
      <dgm:t>
        <a:bodyPr/>
        <a:lstStyle/>
        <a:p>
          <a:endParaRPr lang="en-US"/>
        </a:p>
      </dgm:t>
    </dgm:pt>
    <dgm:pt modelId="{4C27B203-8327-420D-9947-414ED535A461}" type="pres">
      <dgm:prSet presAssocID="{13F0F44F-28E1-43CE-A305-B72EEA31A99F}" presName="Name0" presStyleCnt="0">
        <dgm:presLayoutVars>
          <dgm:dir/>
          <dgm:animLvl val="lvl"/>
          <dgm:resizeHandles val="exact"/>
        </dgm:presLayoutVars>
      </dgm:prSet>
      <dgm:spPr/>
    </dgm:pt>
    <dgm:pt modelId="{F7A1E432-AFF7-4F91-84E9-C281E27D1903}" type="pres">
      <dgm:prSet presAssocID="{3F46F766-179A-488C-A718-C53E3053B91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AE9DF75-BDFD-4F40-A5B3-2374B9A837D2}" type="pres">
      <dgm:prSet presAssocID="{14341B3B-D4F0-4C69-9DCF-B71BC51B16BF}" presName="parTxOnlySpace" presStyleCnt="0"/>
      <dgm:spPr/>
    </dgm:pt>
    <dgm:pt modelId="{99213A93-C9C4-4F96-B542-9B56714A10B4}" type="pres">
      <dgm:prSet presAssocID="{F8057AEB-6AD4-4E25-B5E0-CAB05FC4ACD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3FA84FC-E1C3-4B39-B047-D1343A2E3B32}" type="pres">
      <dgm:prSet presAssocID="{B6F1029D-7057-41AD-BA15-EA4F954F20C2}" presName="parTxOnlySpace" presStyleCnt="0"/>
      <dgm:spPr/>
    </dgm:pt>
    <dgm:pt modelId="{1339C303-236D-404C-84A7-F51E99E179BB}" type="pres">
      <dgm:prSet presAssocID="{C473002D-7844-4554-9B59-85011E11905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ABBB0A-0CAF-49AD-882C-782A26461BEC}" srcId="{13F0F44F-28E1-43CE-A305-B72EEA31A99F}" destId="{3F46F766-179A-488C-A718-C53E3053B91C}" srcOrd="0" destOrd="0" parTransId="{9EC14A81-3450-4973-8DD3-BB28DA63F701}" sibTransId="{14341B3B-D4F0-4C69-9DCF-B71BC51B16BF}"/>
    <dgm:cxn modelId="{97076735-1BD4-49CB-9FA5-564874D08110}" srcId="{13F0F44F-28E1-43CE-A305-B72EEA31A99F}" destId="{C473002D-7844-4554-9B59-85011E119055}" srcOrd="2" destOrd="0" parTransId="{E379C7A2-9826-4B90-9D53-31A7D2564598}" sibTransId="{A2CFCC68-BD4D-47F7-8A9E-A1BDBA02B452}"/>
    <dgm:cxn modelId="{D67D2301-5EBF-4EE6-A924-B76E46C6FB0E}" type="presOf" srcId="{3F46F766-179A-488C-A718-C53E3053B91C}" destId="{F7A1E432-AFF7-4F91-84E9-C281E27D1903}" srcOrd="0" destOrd="0" presId="urn:microsoft.com/office/officeart/2005/8/layout/chevron1"/>
    <dgm:cxn modelId="{4B899FE7-3375-46A8-A2E8-800C9BB020C5}" type="presOf" srcId="{F8057AEB-6AD4-4E25-B5E0-CAB05FC4ACDA}" destId="{99213A93-C9C4-4F96-B542-9B56714A10B4}" srcOrd="0" destOrd="0" presId="urn:microsoft.com/office/officeart/2005/8/layout/chevron1"/>
    <dgm:cxn modelId="{D79FC746-2F4B-4D38-AAC6-CB6BD0E7D219}" type="presOf" srcId="{13F0F44F-28E1-43CE-A305-B72EEA31A99F}" destId="{4C27B203-8327-420D-9947-414ED535A461}" srcOrd="0" destOrd="0" presId="urn:microsoft.com/office/officeart/2005/8/layout/chevron1"/>
    <dgm:cxn modelId="{21128A41-E0C8-4D06-B042-09A14C50CBE7}" type="presOf" srcId="{C473002D-7844-4554-9B59-85011E119055}" destId="{1339C303-236D-404C-84A7-F51E99E179BB}" srcOrd="0" destOrd="0" presId="urn:microsoft.com/office/officeart/2005/8/layout/chevron1"/>
    <dgm:cxn modelId="{A8CAD943-9B75-4CE3-945F-C9DD703FD1A2}" srcId="{13F0F44F-28E1-43CE-A305-B72EEA31A99F}" destId="{F8057AEB-6AD4-4E25-B5E0-CAB05FC4ACDA}" srcOrd="1" destOrd="0" parTransId="{486DC56A-97CC-4910-83C5-77FD96E0507D}" sibTransId="{B6F1029D-7057-41AD-BA15-EA4F954F20C2}"/>
    <dgm:cxn modelId="{1E4E662E-77AF-4E3B-86D3-A8321CE399C2}" type="presParOf" srcId="{4C27B203-8327-420D-9947-414ED535A461}" destId="{F7A1E432-AFF7-4F91-84E9-C281E27D1903}" srcOrd="0" destOrd="0" presId="urn:microsoft.com/office/officeart/2005/8/layout/chevron1"/>
    <dgm:cxn modelId="{8FD3891A-493D-49EE-8B63-91B670CAC247}" type="presParOf" srcId="{4C27B203-8327-420D-9947-414ED535A461}" destId="{5AE9DF75-BDFD-4F40-A5B3-2374B9A837D2}" srcOrd="1" destOrd="0" presId="urn:microsoft.com/office/officeart/2005/8/layout/chevron1"/>
    <dgm:cxn modelId="{3B22155C-FAC7-4F18-A0EC-5D97BBEB1326}" type="presParOf" srcId="{4C27B203-8327-420D-9947-414ED535A461}" destId="{99213A93-C9C4-4F96-B542-9B56714A10B4}" srcOrd="2" destOrd="0" presId="urn:microsoft.com/office/officeart/2005/8/layout/chevron1"/>
    <dgm:cxn modelId="{2861D315-54DB-4492-A071-82A265B6EDF4}" type="presParOf" srcId="{4C27B203-8327-420D-9947-414ED535A461}" destId="{D3FA84FC-E1C3-4B39-B047-D1343A2E3B32}" srcOrd="3" destOrd="0" presId="urn:microsoft.com/office/officeart/2005/8/layout/chevron1"/>
    <dgm:cxn modelId="{A9599414-2209-4D81-8BD3-F3D200D45101}" type="presParOf" srcId="{4C27B203-8327-420D-9947-414ED535A461}" destId="{1339C303-236D-404C-84A7-F51E99E179B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F0F44F-28E1-43CE-A305-B72EEA31A99F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3F46F766-179A-488C-A718-C53E3053B91C}">
      <dgm:prSet phldrT="[Text]"/>
      <dgm:spPr/>
      <dgm:t>
        <a:bodyPr/>
        <a:lstStyle/>
        <a:p>
          <a:r>
            <a:rPr lang="en-US" dirty="0" smtClean="0"/>
            <a:t>Dietary</a:t>
          </a:r>
          <a:endParaRPr lang="en-US" dirty="0"/>
        </a:p>
      </dgm:t>
    </dgm:pt>
    <dgm:pt modelId="{9EC14A81-3450-4973-8DD3-BB28DA63F701}" type="parTrans" cxnId="{72ABBB0A-0CAF-49AD-882C-782A26461BEC}">
      <dgm:prSet/>
      <dgm:spPr/>
      <dgm:t>
        <a:bodyPr/>
        <a:lstStyle/>
        <a:p>
          <a:endParaRPr lang="en-US"/>
        </a:p>
      </dgm:t>
    </dgm:pt>
    <dgm:pt modelId="{14341B3B-D4F0-4C69-9DCF-B71BC51B16BF}" type="sibTrans" cxnId="{72ABBB0A-0CAF-49AD-882C-782A26461BEC}">
      <dgm:prSet/>
      <dgm:spPr/>
      <dgm:t>
        <a:bodyPr/>
        <a:lstStyle/>
        <a:p>
          <a:endParaRPr lang="en-US"/>
        </a:p>
      </dgm:t>
    </dgm:pt>
    <dgm:pt modelId="{F8057AEB-6AD4-4E25-B5E0-CAB05FC4ACDA}">
      <dgm:prSet phldrT="[Text]"/>
      <dgm:spPr/>
      <dgm:t>
        <a:bodyPr/>
        <a:lstStyle/>
        <a:p>
          <a:r>
            <a:rPr lang="en-US" dirty="0" smtClean="0"/>
            <a:t>Metabolites</a:t>
          </a:r>
          <a:endParaRPr lang="en-US" dirty="0"/>
        </a:p>
      </dgm:t>
    </dgm:pt>
    <dgm:pt modelId="{486DC56A-97CC-4910-83C5-77FD96E0507D}" type="parTrans" cxnId="{A8CAD943-9B75-4CE3-945F-C9DD703FD1A2}">
      <dgm:prSet/>
      <dgm:spPr/>
      <dgm:t>
        <a:bodyPr/>
        <a:lstStyle/>
        <a:p>
          <a:endParaRPr lang="en-US"/>
        </a:p>
      </dgm:t>
    </dgm:pt>
    <dgm:pt modelId="{B6F1029D-7057-41AD-BA15-EA4F954F20C2}" type="sibTrans" cxnId="{A8CAD943-9B75-4CE3-945F-C9DD703FD1A2}">
      <dgm:prSet/>
      <dgm:spPr/>
      <dgm:t>
        <a:bodyPr/>
        <a:lstStyle/>
        <a:p>
          <a:endParaRPr lang="en-US"/>
        </a:p>
      </dgm:t>
    </dgm:pt>
    <dgm:pt modelId="{C473002D-7844-4554-9B59-85011E119055}">
      <dgm:prSet phldrT="[Text]"/>
      <dgm:spPr/>
      <dgm:t>
        <a:bodyPr/>
        <a:lstStyle/>
        <a:p>
          <a:r>
            <a:rPr lang="en-US" dirty="0" smtClean="0"/>
            <a:t>DNA methylation</a:t>
          </a:r>
          <a:endParaRPr lang="en-US" dirty="0"/>
        </a:p>
      </dgm:t>
    </dgm:pt>
    <dgm:pt modelId="{E379C7A2-9826-4B90-9D53-31A7D2564598}" type="parTrans" cxnId="{97076735-1BD4-49CB-9FA5-564874D08110}">
      <dgm:prSet/>
      <dgm:spPr/>
      <dgm:t>
        <a:bodyPr/>
        <a:lstStyle/>
        <a:p>
          <a:endParaRPr lang="en-US"/>
        </a:p>
      </dgm:t>
    </dgm:pt>
    <dgm:pt modelId="{A2CFCC68-BD4D-47F7-8A9E-A1BDBA02B452}" type="sibTrans" cxnId="{97076735-1BD4-49CB-9FA5-564874D08110}">
      <dgm:prSet/>
      <dgm:spPr/>
      <dgm:t>
        <a:bodyPr/>
        <a:lstStyle/>
        <a:p>
          <a:endParaRPr lang="en-US"/>
        </a:p>
      </dgm:t>
    </dgm:pt>
    <dgm:pt modelId="{3CA1FA16-170C-41E4-8BA2-2772B234A8EA}">
      <dgm:prSet phldrT="[Text]"/>
      <dgm:spPr/>
      <dgm:t>
        <a:bodyPr/>
        <a:lstStyle/>
        <a:p>
          <a:r>
            <a:rPr lang="en-US" dirty="0" smtClean="0"/>
            <a:t>T1D</a:t>
          </a:r>
          <a:endParaRPr lang="en-US" dirty="0"/>
        </a:p>
      </dgm:t>
    </dgm:pt>
    <dgm:pt modelId="{4A043E88-796F-4E36-A6F6-C3E4C88A768B}" type="parTrans" cxnId="{34E48FD6-BF54-42DE-B50F-6B4EF03A822C}">
      <dgm:prSet/>
      <dgm:spPr/>
      <dgm:t>
        <a:bodyPr/>
        <a:lstStyle/>
        <a:p>
          <a:endParaRPr lang="en-US"/>
        </a:p>
      </dgm:t>
    </dgm:pt>
    <dgm:pt modelId="{4DACF7B3-5430-4AA8-B21A-E56EA7A74DCE}" type="sibTrans" cxnId="{34E48FD6-BF54-42DE-B50F-6B4EF03A822C}">
      <dgm:prSet/>
      <dgm:spPr/>
      <dgm:t>
        <a:bodyPr/>
        <a:lstStyle/>
        <a:p>
          <a:endParaRPr lang="en-US"/>
        </a:p>
      </dgm:t>
    </dgm:pt>
    <dgm:pt modelId="{4C27B203-8327-420D-9947-414ED535A461}" type="pres">
      <dgm:prSet presAssocID="{13F0F44F-28E1-43CE-A305-B72EEA31A99F}" presName="Name0" presStyleCnt="0">
        <dgm:presLayoutVars>
          <dgm:dir/>
          <dgm:animLvl val="lvl"/>
          <dgm:resizeHandles val="exact"/>
        </dgm:presLayoutVars>
      </dgm:prSet>
      <dgm:spPr/>
    </dgm:pt>
    <dgm:pt modelId="{F7A1E432-AFF7-4F91-84E9-C281E27D1903}" type="pres">
      <dgm:prSet presAssocID="{3F46F766-179A-488C-A718-C53E3053B9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AE9DF75-BDFD-4F40-A5B3-2374B9A837D2}" type="pres">
      <dgm:prSet presAssocID="{14341B3B-D4F0-4C69-9DCF-B71BC51B16BF}" presName="parTxOnlySpace" presStyleCnt="0"/>
      <dgm:spPr/>
    </dgm:pt>
    <dgm:pt modelId="{99213A93-C9C4-4F96-B542-9B56714A10B4}" type="pres">
      <dgm:prSet presAssocID="{F8057AEB-6AD4-4E25-B5E0-CAB05FC4ACD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FA84FC-E1C3-4B39-B047-D1343A2E3B32}" type="pres">
      <dgm:prSet presAssocID="{B6F1029D-7057-41AD-BA15-EA4F954F20C2}" presName="parTxOnlySpace" presStyleCnt="0"/>
      <dgm:spPr/>
    </dgm:pt>
    <dgm:pt modelId="{1339C303-236D-404C-84A7-F51E99E179BB}" type="pres">
      <dgm:prSet presAssocID="{C473002D-7844-4554-9B59-85011E11905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BB37AA0-DF65-40EA-A257-85C3C6540045}" type="pres">
      <dgm:prSet presAssocID="{A2CFCC68-BD4D-47F7-8A9E-A1BDBA02B452}" presName="parTxOnlySpace" presStyleCnt="0"/>
      <dgm:spPr/>
    </dgm:pt>
    <dgm:pt modelId="{A8B58780-C434-499A-ADFF-3166BE9A64BE}" type="pres">
      <dgm:prSet presAssocID="{3CA1FA16-170C-41E4-8BA2-2772B234A8E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076735-1BD4-49CB-9FA5-564874D08110}" srcId="{13F0F44F-28E1-43CE-A305-B72EEA31A99F}" destId="{C473002D-7844-4554-9B59-85011E119055}" srcOrd="2" destOrd="0" parTransId="{E379C7A2-9826-4B90-9D53-31A7D2564598}" sibTransId="{A2CFCC68-BD4D-47F7-8A9E-A1BDBA02B452}"/>
    <dgm:cxn modelId="{A8CAD943-9B75-4CE3-945F-C9DD703FD1A2}" srcId="{13F0F44F-28E1-43CE-A305-B72EEA31A99F}" destId="{F8057AEB-6AD4-4E25-B5E0-CAB05FC4ACDA}" srcOrd="1" destOrd="0" parTransId="{486DC56A-97CC-4910-83C5-77FD96E0507D}" sibTransId="{B6F1029D-7057-41AD-BA15-EA4F954F20C2}"/>
    <dgm:cxn modelId="{D79FC746-2F4B-4D38-AAC6-CB6BD0E7D219}" type="presOf" srcId="{13F0F44F-28E1-43CE-A305-B72EEA31A99F}" destId="{4C27B203-8327-420D-9947-414ED535A461}" srcOrd="0" destOrd="0" presId="urn:microsoft.com/office/officeart/2005/8/layout/chevron1"/>
    <dgm:cxn modelId="{D67D2301-5EBF-4EE6-A924-B76E46C6FB0E}" type="presOf" srcId="{3F46F766-179A-488C-A718-C53E3053B91C}" destId="{F7A1E432-AFF7-4F91-84E9-C281E27D1903}" srcOrd="0" destOrd="0" presId="urn:microsoft.com/office/officeart/2005/8/layout/chevron1"/>
    <dgm:cxn modelId="{72ABBB0A-0CAF-49AD-882C-782A26461BEC}" srcId="{13F0F44F-28E1-43CE-A305-B72EEA31A99F}" destId="{3F46F766-179A-488C-A718-C53E3053B91C}" srcOrd="0" destOrd="0" parTransId="{9EC14A81-3450-4973-8DD3-BB28DA63F701}" sibTransId="{14341B3B-D4F0-4C69-9DCF-B71BC51B16BF}"/>
    <dgm:cxn modelId="{80E5D778-5EE7-4D2E-966E-12134319EA26}" type="presOf" srcId="{3CA1FA16-170C-41E4-8BA2-2772B234A8EA}" destId="{A8B58780-C434-499A-ADFF-3166BE9A64BE}" srcOrd="0" destOrd="0" presId="urn:microsoft.com/office/officeart/2005/8/layout/chevron1"/>
    <dgm:cxn modelId="{21128A41-E0C8-4D06-B042-09A14C50CBE7}" type="presOf" srcId="{C473002D-7844-4554-9B59-85011E119055}" destId="{1339C303-236D-404C-84A7-F51E99E179BB}" srcOrd="0" destOrd="0" presId="urn:microsoft.com/office/officeart/2005/8/layout/chevron1"/>
    <dgm:cxn modelId="{4B899FE7-3375-46A8-A2E8-800C9BB020C5}" type="presOf" srcId="{F8057AEB-6AD4-4E25-B5E0-CAB05FC4ACDA}" destId="{99213A93-C9C4-4F96-B542-9B56714A10B4}" srcOrd="0" destOrd="0" presId="urn:microsoft.com/office/officeart/2005/8/layout/chevron1"/>
    <dgm:cxn modelId="{34E48FD6-BF54-42DE-B50F-6B4EF03A822C}" srcId="{13F0F44F-28E1-43CE-A305-B72EEA31A99F}" destId="{3CA1FA16-170C-41E4-8BA2-2772B234A8EA}" srcOrd="3" destOrd="0" parTransId="{4A043E88-796F-4E36-A6F6-C3E4C88A768B}" sibTransId="{4DACF7B3-5430-4AA8-B21A-E56EA7A74DCE}"/>
    <dgm:cxn modelId="{1E4E662E-77AF-4E3B-86D3-A8321CE399C2}" type="presParOf" srcId="{4C27B203-8327-420D-9947-414ED535A461}" destId="{F7A1E432-AFF7-4F91-84E9-C281E27D1903}" srcOrd="0" destOrd="0" presId="urn:microsoft.com/office/officeart/2005/8/layout/chevron1"/>
    <dgm:cxn modelId="{8FD3891A-493D-49EE-8B63-91B670CAC247}" type="presParOf" srcId="{4C27B203-8327-420D-9947-414ED535A461}" destId="{5AE9DF75-BDFD-4F40-A5B3-2374B9A837D2}" srcOrd="1" destOrd="0" presId="urn:microsoft.com/office/officeart/2005/8/layout/chevron1"/>
    <dgm:cxn modelId="{3B22155C-FAC7-4F18-A0EC-5D97BBEB1326}" type="presParOf" srcId="{4C27B203-8327-420D-9947-414ED535A461}" destId="{99213A93-C9C4-4F96-B542-9B56714A10B4}" srcOrd="2" destOrd="0" presId="urn:microsoft.com/office/officeart/2005/8/layout/chevron1"/>
    <dgm:cxn modelId="{2861D315-54DB-4492-A071-82A265B6EDF4}" type="presParOf" srcId="{4C27B203-8327-420D-9947-414ED535A461}" destId="{D3FA84FC-E1C3-4B39-B047-D1343A2E3B32}" srcOrd="3" destOrd="0" presId="urn:microsoft.com/office/officeart/2005/8/layout/chevron1"/>
    <dgm:cxn modelId="{A9599414-2209-4D81-8BD3-F3D200D45101}" type="presParOf" srcId="{4C27B203-8327-420D-9947-414ED535A461}" destId="{1339C303-236D-404C-84A7-F51E99E179BB}" srcOrd="4" destOrd="0" presId="urn:microsoft.com/office/officeart/2005/8/layout/chevron1"/>
    <dgm:cxn modelId="{AAF95FEC-820A-4811-9148-B2CB6177711A}" type="presParOf" srcId="{4C27B203-8327-420D-9947-414ED535A461}" destId="{8BB37AA0-DF65-40EA-A257-85C3C6540045}" srcOrd="5" destOrd="0" presId="urn:microsoft.com/office/officeart/2005/8/layout/chevron1"/>
    <dgm:cxn modelId="{68FBC97A-CE7B-4B14-988D-E15038D067F4}" type="presParOf" srcId="{4C27B203-8327-420D-9947-414ED535A461}" destId="{A8B58780-C434-499A-ADFF-3166BE9A64B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F0F44F-28E1-43CE-A305-B72EEA31A99F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3F46F766-179A-488C-A718-C53E3053B91C}">
      <dgm:prSet phldrT="[Text]"/>
      <dgm:spPr/>
      <dgm:t>
        <a:bodyPr/>
        <a:lstStyle/>
        <a:p>
          <a:r>
            <a:rPr lang="en-US" dirty="0" smtClean="0"/>
            <a:t>DNA</a:t>
          </a:r>
          <a:endParaRPr lang="en-US" dirty="0"/>
        </a:p>
      </dgm:t>
    </dgm:pt>
    <dgm:pt modelId="{9EC14A81-3450-4973-8DD3-BB28DA63F701}" type="parTrans" cxnId="{72ABBB0A-0CAF-49AD-882C-782A26461BEC}">
      <dgm:prSet/>
      <dgm:spPr/>
      <dgm:t>
        <a:bodyPr/>
        <a:lstStyle/>
        <a:p>
          <a:endParaRPr lang="en-US"/>
        </a:p>
      </dgm:t>
    </dgm:pt>
    <dgm:pt modelId="{14341B3B-D4F0-4C69-9DCF-B71BC51B16BF}" type="sibTrans" cxnId="{72ABBB0A-0CAF-49AD-882C-782A26461BEC}">
      <dgm:prSet/>
      <dgm:spPr/>
      <dgm:t>
        <a:bodyPr/>
        <a:lstStyle/>
        <a:p>
          <a:endParaRPr lang="en-US"/>
        </a:p>
      </dgm:t>
    </dgm:pt>
    <dgm:pt modelId="{F8057AEB-6AD4-4E25-B5E0-CAB05FC4ACD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miRNA</a:t>
          </a:r>
          <a:endParaRPr lang="en-US" dirty="0"/>
        </a:p>
      </dgm:t>
    </dgm:pt>
    <dgm:pt modelId="{486DC56A-97CC-4910-83C5-77FD96E0507D}" type="parTrans" cxnId="{A8CAD943-9B75-4CE3-945F-C9DD703FD1A2}">
      <dgm:prSet/>
      <dgm:spPr/>
      <dgm:t>
        <a:bodyPr/>
        <a:lstStyle/>
        <a:p>
          <a:endParaRPr lang="en-US"/>
        </a:p>
      </dgm:t>
    </dgm:pt>
    <dgm:pt modelId="{B6F1029D-7057-41AD-BA15-EA4F954F20C2}" type="sibTrans" cxnId="{A8CAD943-9B75-4CE3-945F-C9DD703FD1A2}">
      <dgm:prSet/>
      <dgm:spPr/>
      <dgm:t>
        <a:bodyPr/>
        <a:lstStyle/>
        <a:p>
          <a:endParaRPr lang="en-US"/>
        </a:p>
      </dgm:t>
    </dgm:pt>
    <dgm:pt modelId="{C473002D-7844-4554-9B59-85011E119055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mRNA</a:t>
          </a:r>
          <a:endParaRPr lang="en-US" dirty="0"/>
        </a:p>
      </dgm:t>
    </dgm:pt>
    <dgm:pt modelId="{E379C7A2-9826-4B90-9D53-31A7D2564598}" type="parTrans" cxnId="{97076735-1BD4-49CB-9FA5-564874D08110}">
      <dgm:prSet/>
      <dgm:spPr/>
      <dgm:t>
        <a:bodyPr/>
        <a:lstStyle/>
        <a:p>
          <a:endParaRPr lang="en-US"/>
        </a:p>
      </dgm:t>
    </dgm:pt>
    <dgm:pt modelId="{A2CFCC68-BD4D-47F7-8A9E-A1BDBA02B452}" type="sibTrans" cxnId="{97076735-1BD4-49CB-9FA5-564874D08110}">
      <dgm:prSet/>
      <dgm:spPr/>
      <dgm:t>
        <a:bodyPr/>
        <a:lstStyle/>
        <a:p>
          <a:endParaRPr lang="en-US"/>
        </a:p>
      </dgm:t>
    </dgm:pt>
    <dgm:pt modelId="{6FA79851-E986-4287-916A-6D09746901C5}">
      <dgm:prSet phldrT="[Text]"/>
      <dgm:spPr>
        <a:solidFill>
          <a:srgbClr val="FF6699"/>
        </a:solidFill>
      </dgm:spPr>
      <dgm:t>
        <a:bodyPr/>
        <a:lstStyle/>
        <a:p>
          <a:r>
            <a:rPr lang="en-US" dirty="0" err="1" smtClean="0"/>
            <a:t>EtOH</a:t>
          </a:r>
          <a:r>
            <a:rPr lang="en-US" dirty="0" smtClean="0"/>
            <a:t> </a:t>
          </a:r>
          <a:r>
            <a:rPr lang="en-US" dirty="0" err="1" smtClean="0"/>
            <a:t>Pheno</a:t>
          </a:r>
          <a:endParaRPr lang="en-US" dirty="0"/>
        </a:p>
      </dgm:t>
    </dgm:pt>
    <dgm:pt modelId="{19781F2F-3B1C-4EDB-BEED-F9D3BA292E8E}" type="parTrans" cxnId="{42CA8FEE-79B7-4DC3-8F50-07E3A9C8D616}">
      <dgm:prSet/>
      <dgm:spPr/>
      <dgm:t>
        <a:bodyPr/>
        <a:lstStyle/>
        <a:p>
          <a:endParaRPr lang="en-US"/>
        </a:p>
      </dgm:t>
    </dgm:pt>
    <dgm:pt modelId="{850A7E98-B4DF-4E60-9AE2-57C074E4C5E2}" type="sibTrans" cxnId="{42CA8FEE-79B7-4DC3-8F50-07E3A9C8D616}">
      <dgm:prSet/>
      <dgm:spPr/>
      <dgm:t>
        <a:bodyPr/>
        <a:lstStyle/>
        <a:p>
          <a:endParaRPr lang="en-US"/>
        </a:p>
      </dgm:t>
    </dgm:pt>
    <dgm:pt modelId="{4C27B203-8327-420D-9947-414ED535A461}" type="pres">
      <dgm:prSet presAssocID="{13F0F44F-28E1-43CE-A305-B72EEA31A99F}" presName="Name0" presStyleCnt="0">
        <dgm:presLayoutVars>
          <dgm:dir/>
          <dgm:animLvl val="lvl"/>
          <dgm:resizeHandles val="exact"/>
        </dgm:presLayoutVars>
      </dgm:prSet>
      <dgm:spPr/>
    </dgm:pt>
    <dgm:pt modelId="{F7A1E432-AFF7-4F91-84E9-C281E27D1903}" type="pres">
      <dgm:prSet presAssocID="{3F46F766-179A-488C-A718-C53E3053B9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AE9DF75-BDFD-4F40-A5B3-2374B9A837D2}" type="pres">
      <dgm:prSet presAssocID="{14341B3B-D4F0-4C69-9DCF-B71BC51B16BF}" presName="parTxOnlySpace" presStyleCnt="0"/>
      <dgm:spPr/>
    </dgm:pt>
    <dgm:pt modelId="{99213A93-C9C4-4F96-B542-9B56714A10B4}" type="pres">
      <dgm:prSet presAssocID="{F8057AEB-6AD4-4E25-B5E0-CAB05FC4ACD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3FA84FC-E1C3-4B39-B047-D1343A2E3B32}" type="pres">
      <dgm:prSet presAssocID="{B6F1029D-7057-41AD-BA15-EA4F954F20C2}" presName="parTxOnlySpace" presStyleCnt="0"/>
      <dgm:spPr/>
    </dgm:pt>
    <dgm:pt modelId="{1339C303-236D-404C-84A7-F51E99E179BB}" type="pres">
      <dgm:prSet presAssocID="{C473002D-7844-4554-9B59-85011E11905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98181CE-6435-4271-8734-974CA8672B64}" type="pres">
      <dgm:prSet presAssocID="{A2CFCC68-BD4D-47F7-8A9E-A1BDBA02B452}" presName="parTxOnlySpace" presStyleCnt="0"/>
      <dgm:spPr/>
    </dgm:pt>
    <dgm:pt modelId="{6F645E9D-4865-4DA7-8EBF-7EB9EC580870}" type="pres">
      <dgm:prSet presAssocID="{6FA79851-E986-4287-916A-6D09746901C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ABBB0A-0CAF-49AD-882C-782A26461BEC}" srcId="{13F0F44F-28E1-43CE-A305-B72EEA31A99F}" destId="{3F46F766-179A-488C-A718-C53E3053B91C}" srcOrd="0" destOrd="0" parTransId="{9EC14A81-3450-4973-8DD3-BB28DA63F701}" sibTransId="{14341B3B-D4F0-4C69-9DCF-B71BC51B16BF}"/>
    <dgm:cxn modelId="{42CA8FEE-79B7-4DC3-8F50-07E3A9C8D616}" srcId="{13F0F44F-28E1-43CE-A305-B72EEA31A99F}" destId="{6FA79851-E986-4287-916A-6D09746901C5}" srcOrd="3" destOrd="0" parTransId="{19781F2F-3B1C-4EDB-BEED-F9D3BA292E8E}" sibTransId="{850A7E98-B4DF-4E60-9AE2-57C074E4C5E2}"/>
    <dgm:cxn modelId="{97076735-1BD4-49CB-9FA5-564874D08110}" srcId="{13F0F44F-28E1-43CE-A305-B72EEA31A99F}" destId="{C473002D-7844-4554-9B59-85011E119055}" srcOrd="2" destOrd="0" parTransId="{E379C7A2-9826-4B90-9D53-31A7D2564598}" sibTransId="{A2CFCC68-BD4D-47F7-8A9E-A1BDBA02B452}"/>
    <dgm:cxn modelId="{D67D2301-5EBF-4EE6-A924-B76E46C6FB0E}" type="presOf" srcId="{3F46F766-179A-488C-A718-C53E3053B91C}" destId="{F7A1E432-AFF7-4F91-84E9-C281E27D1903}" srcOrd="0" destOrd="0" presId="urn:microsoft.com/office/officeart/2005/8/layout/chevron1"/>
    <dgm:cxn modelId="{4B899FE7-3375-46A8-A2E8-800C9BB020C5}" type="presOf" srcId="{F8057AEB-6AD4-4E25-B5E0-CAB05FC4ACDA}" destId="{99213A93-C9C4-4F96-B542-9B56714A10B4}" srcOrd="0" destOrd="0" presId="urn:microsoft.com/office/officeart/2005/8/layout/chevron1"/>
    <dgm:cxn modelId="{D79FC746-2F4B-4D38-AAC6-CB6BD0E7D219}" type="presOf" srcId="{13F0F44F-28E1-43CE-A305-B72EEA31A99F}" destId="{4C27B203-8327-420D-9947-414ED535A461}" srcOrd="0" destOrd="0" presId="urn:microsoft.com/office/officeart/2005/8/layout/chevron1"/>
    <dgm:cxn modelId="{80363F12-AE99-4CD7-BEE0-17B8B31A3841}" type="presOf" srcId="{6FA79851-E986-4287-916A-6D09746901C5}" destId="{6F645E9D-4865-4DA7-8EBF-7EB9EC580870}" srcOrd="0" destOrd="0" presId="urn:microsoft.com/office/officeart/2005/8/layout/chevron1"/>
    <dgm:cxn modelId="{21128A41-E0C8-4D06-B042-09A14C50CBE7}" type="presOf" srcId="{C473002D-7844-4554-9B59-85011E119055}" destId="{1339C303-236D-404C-84A7-F51E99E179BB}" srcOrd="0" destOrd="0" presId="urn:microsoft.com/office/officeart/2005/8/layout/chevron1"/>
    <dgm:cxn modelId="{A8CAD943-9B75-4CE3-945F-C9DD703FD1A2}" srcId="{13F0F44F-28E1-43CE-A305-B72EEA31A99F}" destId="{F8057AEB-6AD4-4E25-B5E0-CAB05FC4ACDA}" srcOrd="1" destOrd="0" parTransId="{486DC56A-97CC-4910-83C5-77FD96E0507D}" sibTransId="{B6F1029D-7057-41AD-BA15-EA4F954F20C2}"/>
    <dgm:cxn modelId="{1E4E662E-77AF-4E3B-86D3-A8321CE399C2}" type="presParOf" srcId="{4C27B203-8327-420D-9947-414ED535A461}" destId="{F7A1E432-AFF7-4F91-84E9-C281E27D1903}" srcOrd="0" destOrd="0" presId="urn:microsoft.com/office/officeart/2005/8/layout/chevron1"/>
    <dgm:cxn modelId="{8FD3891A-493D-49EE-8B63-91B670CAC247}" type="presParOf" srcId="{4C27B203-8327-420D-9947-414ED535A461}" destId="{5AE9DF75-BDFD-4F40-A5B3-2374B9A837D2}" srcOrd="1" destOrd="0" presId="urn:microsoft.com/office/officeart/2005/8/layout/chevron1"/>
    <dgm:cxn modelId="{3B22155C-FAC7-4F18-A0EC-5D97BBEB1326}" type="presParOf" srcId="{4C27B203-8327-420D-9947-414ED535A461}" destId="{99213A93-C9C4-4F96-B542-9B56714A10B4}" srcOrd="2" destOrd="0" presId="urn:microsoft.com/office/officeart/2005/8/layout/chevron1"/>
    <dgm:cxn modelId="{2861D315-54DB-4492-A071-82A265B6EDF4}" type="presParOf" srcId="{4C27B203-8327-420D-9947-414ED535A461}" destId="{D3FA84FC-E1C3-4B39-B047-D1343A2E3B32}" srcOrd="3" destOrd="0" presId="urn:microsoft.com/office/officeart/2005/8/layout/chevron1"/>
    <dgm:cxn modelId="{A9599414-2209-4D81-8BD3-F3D200D45101}" type="presParOf" srcId="{4C27B203-8327-420D-9947-414ED535A461}" destId="{1339C303-236D-404C-84A7-F51E99E179BB}" srcOrd="4" destOrd="0" presId="urn:microsoft.com/office/officeart/2005/8/layout/chevron1"/>
    <dgm:cxn modelId="{183BA256-1DAF-421C-B4A4-17BC9BCB1159}" type="presParOf" srcId="{4C27B203-8327-420D-9947-414ED535A461}" destId="{198181CE-6435-4271-8734-974CA8672B64}" srcOrd="5" destOrd="0" presId="urn:microsoft.com/office/officeart/2005/8/layout/chevron1"/>
    <dgm:cxn modelId="{F3012327-8B81-4D84-8A21-7F107C4D8A96}" type="presParOf" srcId="{4C27B203-8327-420D-9947-414ED535A461}" destId="{6F645E9D-4865-4DA7-8EBF-7EB9EC5808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1E432-AFF7-4F91-84E9-C281E27D1903}">
      <dsp:nvSpPr>
        <dsp:cNvPr id="0" name=""/>
        <dsp:cNvSpPr/>
      </dsp:nvSpPr>
      <dsp:spPr>
        <a:xfrm>
          <a:off x="1543" y="1159624"/>
          <a:ext cx="1880085" cy="75203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DNA</a:t>
          </a:r>
          <a:endParaRPr lang="en-US" sz="2600" kern="1200" dirty="0"/>
        </a:p>
      </dsp:txBody>
      <dsp:txXfrm>
        <a:off x="377560" y="1159624"/>
        <a:ext cx="1128051" cy="752034"/>
      </dsp:txXfrm>
    </dsp:sp>
    <dsp:sp modelId="{99213A93-C9C4-4F96-B542-9B56714A10B4}">
      <dsp:nvSpPr>
        <dsp:cNvPr id="0" name=""/>
        <dsp:cNvSpPr/>
      </dsp:nvSpPr>
      <dsp:spPr>
        <a:xfrm>
          <a:off x="1693619" y="1159624"/>
          <a:ext cx="1880085" cy="752034"/>
        </a:xfrm>
        <a:prstGeom prst="chevron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RNA</a:t>
          </a:r>
          <a:endParaRPr lang="en-US" sz="2600" kern="1200" dirty="0"/>
        </a:p>
      </dsp:txBody>
      <dsp:txXfrm>
        <a:off x="2069636" y="1159624"/>
        <a:ext cx="1128051" cy="752034"/>
      </dsp:txXfrm>
    </dsp:sp>
    <dsp:sp modelId="{1339C303-236D-404C-84A7-F51E99E179BB}">
      <dsp:nvSpPr>
        <dsp:cNvPr id="0" name=""/>
        <dsp:cNvSpPr/>
      </dsp:nvSpPr>
      <dsp:spPr>
        <a:xfrm>
          <a:off x="3385696" y="1159624"/>
          <a:ext cx="1880085" cy="752034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Protein</a:t>
          </a:r>
          <a:endParaRPr lang="en-US" sz="2600" kern="1200" dirty="0"/>
        </a:p>
      </dsp:txBody>
      <dsp:txXfrm>
        <a:off x="3761713" y="1159624"/>
        <a:ext cx="1128051" cy="752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1E432-AFF7-4F91-84E9-C281E27D1903}">
      <dsp:nvSpPr>
        <dsp:cNvPr id="0" name=""/>
        <dsp:cNvSpPr/>
      </dsp:nvSpPr>
      <dsp:spPr>
        <a:xfrm>
          <a:off x="3053" y="1630520"/>
          <a:ext cx="1777207" cy="71088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Dietary</a:t>
          </a:r>
          <a:endParaRPr lang="en-US" sz="1500" kern="1200" dirty="0"/>
        </a:p>
      </dsp:txBody>
      <dsp:txXfrm>
        <a:off x="358495" y="1630520"/>
        <a:ext cx="1066324" cy="710883"/>
      </dsp:txXfrm>
    </dsp:sp>
    <dsp:sp modelId="{99213A93-C9C4-4F96-B542-9B56714A10B4}">
      <dsp:nvSpPr>
        <dsp:cNvPr id="0" name=""/>
        <dsp:cNvSpPr/>
      </dsp:nvSpPr>
      <dsp:spPr>
        <a:xfrm>
          <a:off x="1602540" y="1630520"/>
          <a:ext cx="1777207" cy="710883"/>
        </a:xfrm>
        <a:prstGeom prst="chevron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Metabolites</a:t>
          </a:r>
          <a:endParaRPr lang="en-US" sz="1500" kern="1200" dirty="0"/>
        </a:p>
      </dsp:txBody>
      <dsp:txXfrm>
        <a:off x="1957982" y="1630520"/>
        <a:ext cx="1066324" cy="710883"/>
      </dsp:txXfrm>
    </dsp:sp>
    <dsp:sp modelId="{1339C303-236D-404C-84A7-F51E99E179BB}">
      <dsp:nvSpPr>
        <dsp:cNvPr id="0" name=""/>
        <dsp:cNvSpPr/>
      </dsp:nvSpPr>
      <dsp:spPr>
        <a:xfrm>
          <a:off x="3202027" y="1630520"/>
          <a:ext cx="1777207" cy="710883"/>
        </a:xfrm>
        <a:prstGeom prst="chevron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DNA methylation</a:t>
          </a:r>
          <a:endParaRPr lang="en-US" sz="1500" kern="1200" dirty="0"/>
        </a:p>
      </dsp:txBody>
      <dsp:txXfrm>
        <a:off x="3557469" y="1630520"/>
        <a:ext cx="1066324" cy="710883"/>
      </dsp:txXfrm>
    </dsp:sp>
    <dsp:sp modelId="{A8B58780-C434-499A-ADFF-3166BE9A64BE}">
      <dsp:nvSpPr>
        <dsp:cNvPr id="0" name=""/>
        <dsp:cNvSpPr/>
      </dsp:nvSpPr>
      <dsp:spPr>
        <a:xfrm>
          <a:off x="4801514" y="1630520"/>
          <a:ext cx="1777207" cy="710883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T1D</a:t>
          </a:r>
          <a:endParaRPr lang="en-US" sz="1500" kern="1200" dirty="0"/>
        </a:p>
      </dsp:txBody>
      <dsp:txXfrm>
        <a:off x="5156956" y="1630520"/>
        <a:ext cx="1066324" cy="7108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1E432-AFF7-4F91-84E9-C281E27D1903}">
      <dsp:nvSpPr>
        <dsp:cNvPr id="0" name=""/>
        <dsp:cNvSpPr/>
      </dsp:nvSpPr>
      <dsp:spPr>
        <a:xfrm>
          <a:off x="2443" y="1251185"/>
          <a:ext cx="1422280" cy="56891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DNA</a:t>
          </a:r>
          <a:endParaRPr lang="en-US" sz="1800" kern="1200" dirty="0"/>
        </a:p>
      </dsp:txBody>
      <dsp:txXfrm>
        <a:off x="286899" y="1251185"/>
        <a:ext cx="853368" cy="568912"/>
      </dsp:txXfrm>
    </dsp:sp>
    <dsp:sp modelId="{99213A93-C9C4-4F96-B542-9B56714A10B4}">
      <dsp:nvSpPr>
        <dsp:cNvPr id="0" name=""/>
        <dsp:cNvSpPr/>
      </dsp:nvSpPr>
      <dsp:spPr>
        <a:xfrm>
          <a:off x="1282495" y="1251185"/>
          <a:ext cx="1422280" cy="56891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miRNA</a:t>
          </a:r>
          <a:endParaRPr lang="en-US" sz="1800" kern="1200" dirty="0"/>
        </a:p>
      </dsp:txBody>
      <dsp:txXfrm>
        <a:off x="1566951" y="1251185"/>
        <a:ext cx="853368" cy="568912"/>
      </dsp:txXfrm>
    </dsp:sp>
    <dsp:sp modelId="{1339C303-236D-404C-84A7-F51E99E179BB}">
      <dsp:nvSpPr>
        <dsp:cNvPr id="0" name=""/>
        <dsp:cNvSpPr/>
      </dsp:nvSpPr>
      <dsp:spPr>
        <a:xfrm>
          <a:off x="2562548" y="1251185"/>
          <a:ext cx="1422280" cy="568912"/>
        </a:xfrm>
        <a:prstGeom prst="chevron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mRNA</a:t>
          </a:r>
          <a:endParaRPr lang="en-US" sz="1800" kern="1200" dirty="0"/>
        </a:p>
      </dsp:txBody>
      <dsp:txXfrm>
        <a:off x="2847004" y="1251185"/>
        <a:ext cx="853368" cy="568912"/>
      </dsp:txXfrm>
    </dsp:sp>
    <dsp:sp modelId="{6F645E9D-4865-4DA7-8EBF-7EB9EC580870}">
      <dsp:nvSpPr>
        <dsp:cNvPr id="0" name=""/>
        <dsp:cNvSpPr/>
      </dsp:nvSpPr>
      <dsp:spPr>
        <a:xfrm>
          <a:off x="3842601" y="1251185"/>
          <a:ext cx="1422280" cy="568912"/>
        </a:xfrm>
        <a:prstGeom prst="chevron">
          <a:avLst/>
        </a:prstGeom>
        <a:solidFill>
          <a:srgbClr val="FF66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EtOH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Pheno</a:t>
          </a:r>
          <a:endParaRPr lang="en-US" sz="1800" kern="1200" dirty="0"/>
        </a:p>
      </dsp:txBody>
      <dsp:txXfrm>
        <a:off x="4127057" y="1251185"/>
        <a:ext cx="853368" cy="568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8529407-F950-4317-A24C-9772FD94D3E7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E607C78-DB13-4DA1-A499-1D815C51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1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9F928-DD57-4D51-8C3E-C456D75756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4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1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75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3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3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2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8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5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2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4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7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1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003D6-80B7-4371-AC66-5C6D3F3D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4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multimir.ucdenver.edu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(null)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 Integration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Lauren Vanderlinden</a:t>
            </a:r>
          </a:p>
          <a:p>
            <a:r>
              <a:rPr lang="en-US" dirty="0"/>
              <a:t>BIOS 6660</a:t>
            </a:r>
          </a:p>
          <a:p>
            <a:r>
              <a:rPr lang="en-US" dirty="0"/>
              <a:t>Spring 2019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Lecture 20: 04 April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0047F-B8D4-4984-835A-32873AD755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QTL Mapping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qtl</a:t>
            </a:r>
            <a:endParaRPr lang="en-US" dirty="0" smtClean="0"/>
          </a:p>
          <a:p>
            <a:r>
              <a:rPr lang="en-US" dirty="0" smtClean="0"/>
              <a:t>R/</a:t>
            </a:r>
            <a:r>
              <a:rPr lang="en-US" dirty="0" err="1" smtClean="0"/>
              <a:t>emma</a:t>
            </a:r>
            <a:r>
              <a:rPr lang="en-US" dirty="0" smtClean="0"/>
              <a:t> (Efficient mixed-model association)</a:t>
            </a:r>
          </a:p>
          <a:p>
            <a:r>
              <a:rPr lang="en-US" dirty="0" smtClean="0"/>
              <a:t>R/</a:t>
            </a:r>
            <a:r>
              <a:rPr lang="en-US" dirty="0" err="1" smtClean="0"/>
              <a:t>dlmap</a:t>
            </a:r>
            <a:r>
              <a:rPr lang="en-US" dirty="0" smtClean="0"/>
              <a:t> (Detection localization mapping for QTL)</a:t>
            </a:r>
          </a:p>
          <a:p>
            <a:r>
              <a:rPr lang="en-US" dirty="0" smtClean="0"/>
              <a:t>R/</a:t>
            </a:r>
            <a:r>
              <a:rPr lang="en-US" dirty="0" err="1" smtClean="0"/>
              <a:t>mppR</a:t>
            </a:r>
            <a:r>
              <a:rPr lang="en-US" dirty="0" smtClean="0"/>
              <a:t> (Multi-parent population QTL analysis)</a:t>
            </a:r>
          </a:p>
          <a:p>
            <a:r>
              <a:rPr lang="en-US" dirty="0" smtClean="0"/>
              <a:t>GEMMA (Genome-wide efficient mixed-model association)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10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8379995" y="2328111"/>
            <a:ext cx="619626" cy="320641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03369" y="3513221"/>
            <a:ext cx="317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Adjusts for population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Genome-Wide Association Study (GWAS)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8735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Can do this with continuous qualitative traits (like QTLs) or classification traits</a:t>
            </a:r>
          </a:p>
          <a:p>
            <a:r>
              <a:rPr lang="en-US" dirty="0" smtClean="0"/>
              <a:t>Statistical model same, testing if SNP predicts outcome</a:t>
            </a:r>
          </a:p>
          <a:p>
            <a:r>
              <a:rPr lang="en-US" dirty="0" smtClean="0"/>
              <a:t>Difference is a much more comprehensive set of markers</a:t>
            </a:r>
          </a:p>
          <a:p>
            <a:pPr lvl="1"/>
            <a:r>
              <a:rPr lang="en-US" dirty="0" smtClean="0"/>
              <a:t>Millions of markers</a:t>
            </a:r>
          </a:p>
          <a:p>
            <a:r>
              <a:rPr lang="en-US" dirty="0" smtClean="0"/>
              <a:t>High resolution, but lower statistical power </a:t>
            </a:r>
          </a:p>
          <a:p>
            <a:pPr lvl="1"/>
            <a:r>
              <a:rPr lang="en-US" dirty="0" smtClean="0"/>
              <a:t>Genome wide significance 10</a:t>
            </a:r>
            <a:r>
              <a:rPr lang="en-US" baseline="30000" dirty="0" smtClean="0"/>
              <a:t>-8</a:t>
            </a:r>
          </a:p>
          <a:p>
            <a:r>
              <a:rPr lang="en-US" dirty="0" smtClean="0"/>
              <a:t>Software: plink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0" name="Picture 2" descr="Manhattan plot of a GW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185" y="1839913"/>
            <a:ext cx="5720180" cy="222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055" b="8155"/>
          <a:stretch/>
        </p:blipFill>
        <p:spPr>
          <a:xfrm>
            <a:off x="6533148" y="3976039"/>
            <a:ext cx="4890836" cy="2340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90057" y="3916279"/>
            <a:ext cx="119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wikipedia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560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Proportion of variability explained by genetics</a:t>
            </a:r>
          </a:p>
          <a:p>
            <a:r>
              <a:rPr lang="en-US" dirty="0" smtClean="0"/>
              <a:t>Total Variance Trait = Genetic Variance + Environmental Variance</a:t>
            </a:r>
          </a:p>
          <a:p>
            <a:pPr lvl="1"/>
            <a:r>
              <a:rPr lang="en-US" dirty="0" smtClean="0"/>
              <a:t>Always between 0 and 1, normally reported as a percent</a:t>
            </a:r>
          </a:p>
          <a:p>
            <a:r>
              <a:rPr lang="en-US" dirty="0" smtClean="0"/>
              <a:t>If have DNA can estimate the heritability of trait (gene expression)</a:t>
            </a:r>
          </a:p>
          <a:p>
            <a:r>
              <a:rPr lang="en-US" dirty="0" smtClean="0"/>
              <a:t>Dependent on the population you are studying</a:t>
            </a:r>
          </a:p>
          <a:p>
            <a:pPr lvl="1"/>
            <a:r>
              <a:rPr lang="en-US" dirty="0" smtClean="0"/>
              <a:t>Ranges of heritability reported</a:t>
            </a:r>
          </a:p>
          <a:p>
            <a:r>
              <a:rPr lang="en-US" dirty="0" smtClean="0"/>
              <a:t>Easy to calculate in animal models where different inbred strains used: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from a 1-way ANOVA: expression = strain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799161" y="616057"/>
                <a:ext cx="2447208" cy="98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161" y="616057"/>
                <a:ext cx="2447208" cy="980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81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84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Twin and familial-based linkage studies estimate heritability</a:t>
            </a:r>
          </a:p>
          <a:p>
            <a:r>
              <a:rPr lang="en-US" dirty="0" smtClean="0"/>
              <a:t>GWAS can account for only for a small proportion</a:t>
            </a:r>
          </a:p>
          <a:p>
            <a:r>
              <a:rPr lang="en-US" dirty="0" smtClean="0"/>
              <a:t>Example: human height </a:t>
            </a:r>
          </a:p>
          <a:p>
            <a:pPr lvl="1"/>
            <a:r>
              <a:rPr lang="en-US" dirty="0" smtClean="0"/>
              <a:t>Complex trait (numerous genetic loci involved) estimated heritability at LEAST 80%  from familial studies</a:t>
            </a:r>
          </a:p>
          <a:p>
            <a:pPr lvl="1"/>
            <a:r>
              <a:rPr lang="en-US" dirty="0" smtClean="0"/>
              <a:t>GWAS found 40 loci which IN TOTAL account for only 5% variation</a:t>
            </a:r>
          </a:p>
          <a:p>
            <a:r>
              <a:rPr lang="en-US" dirty="0" smtClean="0"/>
              <a:t>For complex traits, each loci involved has a small effect size and hard to identify </a:t>
            </a:r>
          </a:p>
          <a:p>
            <a:r>
              <a:rPr lang="en-US" dirty="0" smtClean="0"/>
              <a:t>Rare variants don’t have as much power due to sample size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5212" t="40741" r="10417" b="24445"/>
          <a:stretch/>
        </p:blipFill>
        <p:spPr>
          <a:xfrm>
            <a:off x="5893594" y="1407318"/>
            <a:ext cx="5741193" cy="391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78945" y="5244583"/>
            <a:ext cx="17908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Manolio</a:t>
            </a:r>
            <a:r>
              <a:rPr lang="en-US" sz="1100" dirty="0" smtClean="0"/>
              <a:t> et. al, 2009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37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Epigenetic Effects &amp; mRNA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link because of location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ChIP</a:t>
            </a:r>
            <a:r>
              <a:rPr lang="en-US" dirty="0" smtClean="0"/>
              <a:t> peak in a range of gene’s TSS</a:t>
            </a:r>
          </a:p>
          <a:p>
            <a:r>
              <a:rPr lang="en-US" dirty="0" smtClean="0"/>
              <a:t>DNA methylation and gene expression</a:t>
            </a:r>
          </a:p>
          <a:p>
            <a:pPr lvl="1"/>
            <a:r>
              <a:rPr lang="en-US" dirty="0" smtClean="0"/>
              <a:t>Same samples: correlation (expect negative correlation)</a:t>
            </a:r>
          </a:p>
          <a:p>
            <a:pPr lvl="1"/>
            <a:r>
              <a:rPr lang="en-US" dirty="0" smtClean="0"/>
              <a:t>Different samples: take candidate list of say differential methylated positions and see if there are differential expression in corresponding gene</a:t>
            </a:r>
          </a:p>
          <a:p>
            <a:r>
              <a:rPr lang="en-US" dirty="0" smtClean="0"/>
              <a:t>miRNA and mRNA </a:t>
            </a:r>
          </a:p>
          <a:p>
            <a:pPr lvl="1"/>
            <a:r>
              <a:rPr lang="en-US" dirty="0" smtClean="0"/>
              <a:t>Find the targets for miRNA</a:t>
            </a:r>
          </a:p>
          <a:p>
            <a:pPr lvl="2"/>
            <a:r>
              <a:rPr lang="en-US" dirty="0" err="1" smtClean="0"/>
              <a:t>multiMiR</a:t>
            </a:r>
            <a:r>
              <a:rPr lang="en-US" dirty="0" smtClean="0"/>
              <a:t> (Dr. Katerina Kechris) </a:t>
            </a:r>
          </a:p>
          <a:p>
            <a:pPr lvl="1"/>
            <a:r>
              <a:rPr lang="en-US" dirty="0" smtClean="0"/>
              <a:t>Look at correlation or candidates (yes/no)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78614" y="5282140"/>
            <a:ext cx="3015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http://multimir.ucdenver.edu/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62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to get miRNA-mRNA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86897" cy="4351338"/>
          </a:xfrm>
        </p:spPr>
        <p:txBody>
          <a:bodyPr/>
          <a:lstStyle/>
          <a:p>
            <a:r>
              <a:rPr lang="en-US" dirty="0" smtClean="0"/>
              <a:t>Datasets available:</a:t>
            </a:r>
          </a:p>
          <a:p>
            <a:pPr lvl="1"/>
            <a:r>
              <a:rPr lang="en-US" dirty="0" smtClean="0"/>
              <a:t>miRNA dataset (~2,000)</a:t>
            </a:r>
          </a:p>
          <a:p>
            <a:pPr lvl="1"/>
            <a:r>
              <a:rPr lang="en-US" dirty="0" smtClean="0"/>
              <a:t>mRNA dataset (~20,000)</a:t>
            </a:r>
          </a:p>
          <a:p>
            <a:r>
              <a:rPr lang="en-US" dirty="0" smtClean="0"/>
              <a:t>miRNA can target multiple genes</a:t>
            </a:r>
          </a:p>
          <a:p>
            <a:r>
              <a:rPr lang="en-US" dirty="0" smtClean="0"/>
              <a:t>Perform WGCNA on the mRNA dataset</a:t>
            </a:r>
          </a:p>
          <a:p>
            <a:r>
              <a:rPr lang="en-US" dirty="0" smtClean="0"/>
              <a:t>Identify miRNA(s) that regulate module by performing LASSO using </a:t>
            </a:r>
            <a:r>
              <a:rPr lang="en-US" dirty="0" err="1" smtClean="0"/>
              <a:t>eigengene</a:t>
            </a:r>
            <a:r>
              <a:rPr lang="en-US" dirty="0" smtClean="0"/>
              <a:t> as outcome and miRNAs as predictors</a:t>
            </a:r>
          </a:p>
          <a:p>
            <a:r>
              <a:rPr lang="en-US" dirty="0" smtClean="0"/>
              <a:t>Need to have same samples in both datasets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15</a:t>
            </a:fld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9789283" y="3097337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0863833" y="3001764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476376" y="3714687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8559752" y="28287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0393718" y="1694741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9608470" y="403240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1155718" y="402981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998871" y="1787731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0360139" y="4466354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3" idx="0"/>
            <a:endCxn id="8" idx="4"/>
          </p:cNvCxnSpPr>
          <p:nvPr/>
        </p:nvCxnSpPr>
        <p:spPr>
          <a:xfrm flipV="1">
            <a:off x="9837070" y="3554537"/>
            <a:ext cx="180813" cy="4778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9" idx="2"/>
          </p:cNvCxnSpPr>
          <p:nvPr/>
        </p:nvCxnSpPr>
        <p:spPr>
          <a:xfrm flipV="1">
            <a:off x="10246483" y="3230364"/>
            <a:ext cx="617350" cy="955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7"/>
            <a:endCxn id="9" idx="4"/>
          </p:cNvCxnSpPr>
          <p:nvPr/>
        </p:nvCxnSpPr>
        <p:spPr>
          <a:xfrm flipV="1">
            <a:off x="10866621" y="3458964"/>
            <a:ext cx="225812" cy="3226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5"/>
            <a:endCxn id="14" idx="1"/>
          </p:cNvCxnSpPr>
          <p:nvPr/>
        </p:nvCxnSpPr>
        <p:spPr>
          <a:xfrm flipV="1">
            <a:off x="10866621" y="4096774"/>
            <a:ext cx="356052" cy="81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4"/>
            <a:endCxn id="16" idx="0"/>
          </p:cNvCxnSpPr>
          <p:nvPr/>
        </p:nvCxnSpPr>
        <p:spPr>
          <a:xfrm flipH="1">
            <a:off x="10588739" y="4171887"/>
            <a:ext cx="116237" cy="294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3"/>
            <a:endCxn id="16" idx="6"/>
          </p:cNvCxnSpPr>
          <p:nvPr/>
        </p:nvCxnSpPr>
        <p:spPr>
          <a:xfrm flipH="1">
            <a:off x="10817339" y="4420064"/>
            <a:ext cx="405334" cy="2748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5"/>
            <a:endCxn id="16" idx="0"/>
          </p:cNvCxnSpPr>
          <p:nvPr/>
        </p:nvCxnSpPr>
        <p:spPr>
          <a:xfrm>
            <a:off x="10179528" y="3487582"/>
            <a:ext cx="409211" cy="9787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" idx="0"/>
            <a:endCxn id="12" idx="4"/>
          </p:cNvCxnSpPr>
          <p:nvPr/>
        </p:nvCxnSpPr>
        <p:spPr>
          <a:xfrm flipH="1" flipV="1">
            <a:off x="10622318" y="2151941"/>
            <a:ext cx="470115" cy="8498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5" idx="6"/>
            <a:endCxn id="12" idx="2"/>
          </p:cNvCxnSpPr>
          <p:nvPr/>
        </p:nvCxnSpPr>
        <p:spPr>
          <a:xfrm flipV="1">
            <a:off x="9456071" y="1923341"/>
            <a:ext cx="937647" cy="929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0"/>
            <a:endCxn id="15" idx="3"/>
          </p:cNvCxnSpPr>
          <p:nvPr/>
        </p:nvCxnSpPr>
        <p:spPr>
          <a:xfrm flipV="1">
            <a:off x="8788352" y="2177976"/>
            <a:ext cx="277474" cy="6507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7"/>
            <a:endCxn id="12" idx="3"/>
          </p:cNvCxnSpPr>
          <p:nvPr/>
        </p:nvCxnSpPr>
        <p:spPr>
          <a:xfrm flipV="1">
            <a:off x="8949997" y="2084986"/>
            <a:ext cx="1510676" cy="8106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3" idx="7"/>
            <a:endCxn id="10" idx="2"/>
          </p:cNvCxnSpPr>
          <p:nvPr/>
        </p:nvCxnSpPr>
        <p:spPr>
          <a:xfrm flipV="1">
            <a:off x="9998715" y="3943287"/>
            <a:ext cx="477661" cy="15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0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mixOmics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499" y="1348352"/>
            <a:ext cx="4283990" cy="52461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Feature Selection</a:t>
            </a:r>
          </a:p>
          <a:p>
            <a:r>
              <a:rPr lang="en-US" dirty="0" smtClean="0"/>
              <a:t>Data integration</a:t>
            </a:r>
            <a:endParaRPr lang="en-US" dirty="0"/>
          </a:p>
          <a:p>
            <a:r>
              <a:rPr lang="en-US" dirty="0" smtClean="0"/>
              <a:t>Supervised analysis</a:t>
            </a:r>
          </a:p>
          <a:p>
            <a:pPr lvl="1"/>
            <a:r>
              <a:rPr lang="en-US" dirty="0" smtClean="0"/>
              <a:t>Classify or discriminate sample groups</a:t>
            </a:r>
          </a:p>
          <a:p>
            <a:r>
              <a:rPr lang="en-US" dirty="0" smtClean="0"/>
              <a:t>Sparse Partial Least Squares Discriminant analysis (</a:t>
            </a:r>
            <a:r>
              <a:rPr lang="en-US" dirty="0" err="1" smtClean="0"/>
              <a:t>sPLS</a:t>
            </a:r>
            <a:r>
              <a:rPr lang="en-US" dirty="0" smtClean="0"/>
              <a:t>-DA)  </a:t>
            </a:r>
          </a:p>
          <a:p>
            <a:pPr lvl="1"/>
            <a:r>
              <a:rPr lang="en-US" dirty="0" smtClean="0"/>
              <a:t>Original 1 dataset approach</a:t>
            </a:r>
          </a:p>
          <a:p>
            <a:r>
              <a:rPr lang="en-US" dirty="0" smtClean="0"/>
              <a:t>DAIBLO</a:t>
            </a:r>
          </a:p>
          <a:p>
            <a:pPr lvl="1"/>
            <a:r>
              <a:rPr lang="en-US" dirty="0" smtClean="0"/>
              <a:t>Integration of same biological samples (N) measured on different platforms</a:t>
            </a:r>
          </a:p>
          <a:p>
            <a:pPr lvl="1"/>
            <a:r>
              <a:rPr lang="en-US" dirty="0" smtClean="0"/>
              <a:t>N-integration</a:t>
            </a:r>
          </a:p>
          <a:p>
            <a:r>
              <a:rPr lang="en-US" dirty="0" smtClean="0"/>
              <a:t>MINT (Meta Analysis)</a:t>
            </a:r>
          </a:p>
          <a:p>
            <a:pPr lvl="1"/>
            <a:r>
              <a:rPr lang="en-US" dirty="0" smtClean="0"/>
              <a:t>Integration of independent datasets on measured on same predictors</a:t>
            </a:r>
          </a:p>
          <a:p>
            <a:pPr lvl="1"/>
            <a:r>
              <a:rPr lang="en-US" dirty="0" smtClean="0"/>
              <a:t>P-integration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16</a:t>
            </a:fld>
            <a:endParaRPr lang="en-US"/>
          </a:p>
        </p:txBody>
      </p:sp>
      <p:pic>
        <p:nvPicPr>
          <p:cNvPr id="4098" name="Picture 2" descr="https://journals.plos.org/ploscompbiol/article/figure/image?size=large&amp;id=10.1371/journal.pcbi.1005752.g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54" y="783525"/>
            <a:ext cx="6882525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9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8854" t="20060" r="9427" b="27593"/>
          <a:stretch/>
        </p:blipFill>
        <p:spPr>
          <a:xfrm>
            <a:off x="757822" y="1716066"/>
            <a:ext cx="10117550" cy="469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Available in </a:t>
            </a:r>
            <a:r>
              <a:rPr lang="en-US" dirty="0" err="1" smtClean="0"/>
              <a:t>mixOmics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3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0934" cy="4351338"/>
          </a:xfrm>
        </p:spPr>
        <p:txBody>
          <a:bodyPr/>
          <a:lstStyle/>
          <a:p>
            <a:r>
              <a:rPr lang="en-US" u="sng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ata </a:t>
            </a:r>
            <a:r>
              <a:rPr lang="en-US" u="sng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ntegration </a:t>
            </a:r>
            <a:r>
              <a:rPr lang="en-US" u="sng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nalysis for </a:t>
            </a:r>
            <a:r>
              <a:rPr lang="en-US" u="sng" dirty="0" smtClean="0">
                <a:solidFill>
                  <a:srgbClr val="FF0000"/>
                </a:solidFill>
              </a:rPr>
              <a:t>B</a:t>
            </a:r>
            <a:r>
              <a:rPr lang="en-US" dirty="0" smtClean="0"/>
              <a:t>iomarker discovery using </a:t>
            </a:r>
            <a:r>
              <a:rPr lang="en-US" u="sng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atent variable approaches for ‘</a:t>
            </a:r>
            <a:r>
              <a:rPr lang="en-US" u="sng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mics studies</a:t>
            </a:r>
            <a:endParaRPr lang="en-US" dirty="0"/>
          </a:p>
          <a:p>
            <a:r>
              <a:rPr lang="en-US" dirty="0" smtClean="0"/>
              <a:t>Builds 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generalized canonical correlation analysis (CCA)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Sparse </a:t>
            </a:r>
            <a:r>
              <a:rPr lang="en-US" dirty="0" err="1" smtClean="0"/>
              <a:t>sGCCA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18</a:t>
            </a:fld>
            <a:endParaRPr lang="en-US"/>
          </a:p>
        </p:txBody>
      </p:sp>
      <p:pic>
        <p:nvPicPr>
          <p:cNvPr id="6146" name="Picture 2" descr="http://mixomics.org/wp-content/uploads/2018/03/DIABLO_workflow-1024x9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884" y="507304"/>
            <a:ext cx="5835363" cy="560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Correlation Analysis (CCA)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Multivariate correlation</a:t>
            </a:r>
          </a:p>
          <a:p>
            <a:r>
              <a:rPr lang="en-US" dirty="0" smtClean="0"/>
              <a:t>Accounts for multi-collinearity</a:t>
            </a:r>
          </a:p>
          <a:p>
            <a:pPr lvl="1"/>
            <a:r>
              <a:rPr lang="en-US" dirty="0" smtClean="0"/>
              <a:t>Features in a dataset not independent</a:t>
            </a:r>
          </a:p>
          <a:p>
            <a:pPr lvl="1"/>
            <a:r>
              <a:rPr lang="en-US" dirty="0" smtClean="0"/>
              <a:t>Know not all genes are independent from each other </a:t>
            </a:r>
          </a:p>
          <a:p>
            <a:r>
              <a:rPr lang="en-US" dirty="0" smtClean="0"/>
              <a:t>Compare sets of variables to sets of variables</a:t>
            </a:r>
          </a:p>
          <a:p>
            <a:r>
              <a:rPr lang="en-US" dirty="0" smtClean="0"/>
              <a:t>Canonical loadings</a:t>
            </a:r>
          </a:p>
          <a:p>
            <a:pPr lvl="1"/>
            <a:r>
              <a:rPr lang="en-US" dirty="0" smtClean="0"/>
              <a:t>Variables relationship to own set </a:t>
            </a:r>
          </a:p>
          <a:p>
            <a:pPr lvl="1"/>
            <a:r>
              <a:rPr lang="en-US" dirty="0" smtClean="0"/>
              <a:t>E.g. gene A expression to gene B expression</a:t>
            </a:r>
          </a:p>
          <a:p>
            <a:r>
              <a:rPr lang="en-US" dirty="0" smtClean="0"/>
              <a:t>Canonical weight</a:t>
            </a:r>
          </a:p>
          <a:p>
            <a:pPr lvl="1"/>
            <a:r>
              <a:rPr lang="en-US" dirty="0" smtClean="0"/>
              <a:t>Variables relationship to other set</a:t>
            </a:r>
          </a:p>
          <a:p>
            <a:pPr lvl="1"/>
            <a:r>
              <a:rPr lang="en-US" dirty="0" smtClean="0"/>
              <a:t>E.g. gene A expression to miRNA X expression</a:t>
            </a:r>
          </a:p>
          <a:p>
            <a:r>
              <a:rPr lang="en-US" dirty="0" smtClean="0"/>
              <a:t>Canonical Cross-loadings</a:t>
            </a:r>
          </a:p>
          <a:p>
            <a:pPr lvl="1"/>
            <a:r>
              <a:rPr lang="en-US" dirty="0" smtClean="0"/>
              <a:t>Variables relationship to other set</a:t>
            </a:r>
          </a:p>
          <a:p>
            <a:pPr lvl="1"/>
            <a:r>
              <a:rPr lang="en-US" dirty="0" smtClean="0"/>
              <a:t>E.g. gene A expression to whole miRNA set CONSIDERING all of gene A’s other interaction with other genes in it’s own 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Canonical loadings and cross-loadings are called </a:t>
            </a:r>
            <a:r>
              <a:rPr lang="en-US" u="sng" dirty="0" smtClean="0"/>
              <a:t>structure</a:t>
            </a:r>
            <a:r>
              <a:rPr lang="en-US" dirty="0" smtClean="0"/>
              <a:t> coefficients</a:t>
            </a:r>
          </a:p>
          <a:p>
            <a:r>
              <a:rPr lang="en-US" dirty="0" smtClean="0"/>
              <a:t>Canonical weight is a function coefficient</a:t>
            </a:r>
          </a:p>
          <a:p>
            <a:r>
              <a:rPr lang="en-US" dirty="0" smtClean="0"/>
              <a:t>Canonical correlation is the correlation between sets </a:t>
            </a:r>
          </a:p>
          <a:p>
            <a:r>
              <a:rPr lang="en-US" dirty="0" smtClean="0"/>
              <a:t>Redundancy coefficients</a:t>
            </a:r>
          </a:p>
          <a:p>
            <a:pPr lvl="1"/>
            <a:r>
              <a:rPr lang="en-US" dirty="0" smtClean="0"/>
              <a:t>Shared loading variance (variance explained within set)</a:t>
            </a:r>
          </a:p>
          <a:p>
            <a:pPr lvl="1"/>
            <a:r>
              <a:rPr lang="en-US" dirty="0" smtClean="0"/>
              <a:t>Shared cross-loading variance (variance explained between sets)</a:t>
            </a:r>
          </a:p>
          <a:p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19</a:t>
            </a:fld>
            <a:endParaRPr lang="en-US"/>
          </a:p>
        </p:txBody>
      </p:sp>
      <p:pic>
        <p:nvPicPr>
          <p:cNvPr id="7170" name="Picture 2" descr="Image result for canonical correlation omics datase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83" y="4152900"/>
            <a:ext cx="3313997" cy="23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42120" y="5974080"/>
            <a:ext cx="2149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Rajasundaram</a:t>
            </a:r>
            <a:r>
              <a:rPr lang="en-US" sz="1100" dirty="0" smtClean="0"/>
              <a:t> et. Al, 2014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3928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EB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49" y="2495550"/>
            <a:ext cx="3337649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From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25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Different databases</a:t>
            </a:r>
          </a:p>
          <a:p>
            <a:r>
              <a:rPr lang="en-US" dirty="0" smtClean="0"/>
              <a:t>How to retrieve data in R</a:t>
            </a:r>
          </a:p>
          <a:p>
            <a:r>
              <a:rPr lang="en-US" dirty="0" smtClean="0"/>
              <a:t>Gene signatures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19: 02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38E-4592-4954-9009-64AE1980C835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6146" t="10000" r="64792" b="83148"/>
          <a:stretch/>
        </p:blipFill>
        <p:spPr>
          <a:xfrm>
            <a:off x="7303143" y="569089"/>
            <a:ext cx="1561188" cy="663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271" t="9814" r="41430" b="83148"/>
          <a:stretch/>
        </p:blipFill>
        <p:spPr>
          <a:xfrm>
            <a:off x="9178720" y="394067"/>
            <a:ext cx="2826284" cy="1203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1000" t="30889" r="2333" b="52519"/>
          <a:stretch/>
        </p:blipFill>
        <p:spPr>
          <a:xfrm>
            <a:off x="5216753" y="1691677"/>
            <a:ext cx="6851740" cy="959244"/>
          </a:xfrm>
          <a:prstGeom prst="rect">
            <a:avLst/>
          </a:prstGeom>
        </p:spPr>
      </p:pic>
      <p:pic>
        <p:nvPicPr>
          <p:cNvPr id="1026" name="Picture 2" descr="Image result for tcga data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3041489"/>
            <a:ext cx="2815409" cy="12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32083" t="19444" r="43854" b="73704"/>
          <a:stretch/>
        </p:blipFill>
        <p:spPr>
          <a:xfrm>
            <a:off x="4362450" y="5486400"/>
            <a:ext cx="4400550" cy="704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32604" t="30185" r="53229" b="60741"/>
          <a:stretch/>
        </p:blipFill>
        <p:spPr>
          <a:xfrm>
            <a:off x="9696450" y="5570444"/>
            <a:ext cx="1828800" cy="658906"/>
          </a:xfrm>
          <a:prstGeom prst="rect">
            <a:avLst/>
          </a:prstGeom>
        </p:spPr>
      </p:pic>
      <p:pic>
        <p:nvPicPr>
          <p:cNvPr id="1032" name="Picture 8" descr="https://gtexportal.org/home/images/gtex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4043362"/>
            <a:ext cx="3962400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l="17396" t="9445" r="59896" b="82963"/>
          <a:stretch/>
        </p:blipFill>
        <p:spPr>
          <a:xfrm>
            <a:off x="7848600" y="4724400"/>
            <a:ext cx="41529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Multiple Canonical Correlation Network Analysis (</a:t>
            </a:r>
            <a:r>
              <a:rPr lang="en-US" dirty="0" err="1" smtClean="0"/>
              <a:t>SmCCNet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699584" cy="4351338"/>
          </a:xfrm>
        </p:spPr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SmCCNet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Congrat</a:t>
            </a:r>
            <a:r>
              <a:rPr lang="en-US" dirty="0" smtClean="0"/>
              <a:t> to Drs. Katerina Kechris &amp; </a:t>
            </a:r>
            <a:r>
              <a:rPr lang="en-US" dirty="0"/>
              <a:t>J</a:t>
            </a:r>
            <a:r>
              <a:rPr lang="en-US" dirty="0" smtClean="0"/>
              <a:t>enny Shi!</a:t>
            </a:r>
          </a:p>
          <a:p>
            <a:r>
              <a:rPr lang="en-US" u="sng" dirty="0" smtClean="0"/>
              <a:t>CCA</a:t>
            </a:r>
            <a:r>
              <a:rPr lang="en-US" dirty="0" smtClean="0"/>
              <a:t>: Relationship between 2 multivariate datasets measured on same samples </a:t>
            </a:r>
          </a:p>
          <a:p>
            <a:pPr lvl="1"/>
            <a:r>
              <a:rPr lang="en-US" dirty="0" smtClean="0"/>
              <a:t>E.g. Gene A to Gene B within mRNA dataset</a:t>
            </a:r>
          </a:p>
          <a:p>
            <a:r>
              <a:rPr lang="en-US" u="sng" dirty="0" smtClean="0"/>
              <a:t>Multiple</a:t>
            </a:r>
            <a:r>
              <a:rPr lang="en-US" dirty="0" smtClean="0"/>
              <a:t>: </a:t>
            </a:r>
            <a:r>
              <a:rPr lang="en-US" dirty="0"/>
              <a:t>m</a:t>
            </a:r>
            <a:r>
              <a:rPr lang="en-US" dirty="0" smtClean="0"/>
              <a:t>ultiple ‘omics datasets </a:t>
            </a:r>
          </a:p>
          <a:p>
            <a:pPr lvl="1"/>
            <a:r>
              <a:rPr lang="en-US" dirty="0" smtClean="0"/>
              <a:t>miRNA and mRNA </a:t>
            </a:r>
          </a:p>
          <a:p>
            <a:r>
              <a:rPr lang="en-US" u="sng" dirty="0" smtClean="0"/>
              <a:t>Sparse</a:t>
            </a:r>
            <a:r>
              <a:rPr lang="en-US" dirty="0" smtClean="0"/>
              <a:t>: not expecting many connections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BDA5D-5D1C-EE4D-B8CA-1B63EAA2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976" y="896352"/>
            <a:ext cx="3508892" cy="51026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92917" y="5955632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Katerina Kechris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324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CCA vs Sparse CCA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21</a:t>
            </a:fld>
            <a:endParaRPr lang="en-US"/>
          </a:p>
        </p:txBody>
      </p:sp>
      <p:pic>
        <p:nvPicPr>
          <p:cNvPr id="7" name="CCA.jpg" descr="CCA.jpg"/>
          <p:cNvPicPr>
            <a:picLocks noChangeAspect="1"/>
          </p:cNvPicPr>
          <p:nvPr/>
        </p:nvPicPr>
        <p:blipFill rotWithShape="1">
          <a:blip r:embed="rId2">
            <a:extLst/>
          </a:blip>
          <a:srcRect b="7146"/>
          <a:stretch/>
        </p:blipFill>
        <p:spPr>
          <a:xfrm>
            <a:off x="0" y="1858879"/>
            <a:ext cx="5556175" cy="3869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CA.jpg" descr="SCCA.jpg"/>
          <p:cNvPicPr>
            <a:picLocks noChangeAspect="1"/>
          </p:cNvPicPr>
          <p:nvPr/>
        </p:nvPicPr>
        <p:blipFill rotWithShape="1">
          <a:blip r:embed="rId3">
            <a:extLst/>
          </a:blip>
          <a:srcRect b="8019"/>
          <a:stretch/>
        </p:blipFill>
        <p:spPr>
          <a:xfrm>
            <a:off x="6438904" y="1892919"/>
            <a:ext cx="5559552" cy="38353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9492917" y="5955632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Katerina Kechris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682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SmCCA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D2396-5235-474B-86A2-7D17AE49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35" y="522616"/>
            <a:ext cx="6449938" cy="48374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6EBE29-C941-AE4C-A690-61165455D3DF}"/>
              </a:ext>
            </a:extLst>
          </p:cNvPr>
          <p:cNvSpPr/>
          <p:nvPr/>
        </p:nvSpPr>
        <p:spPr>
          <a:xfrm>
            <a:off x="2580774" y="5311295"/>
            <a:ext cx="6665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Subsampling of miRNA/mRNA &amp; cross-validation of samples for sparse penalties on weights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9492917" y="5955632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Katerina Kechris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329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67350" cy="4351338"/>
          </a:xfrm>
        </p:spPr>
        <p:txBody>
          <a:bodyPr/>
          <a:lstStyle/>
          <a:p>
            <a:r>
              <a:rPr lang="en-US" dirty="0" smtClean="0"/>
              <a:t>Observe a relationship between independent (X) and dependent variables (Y)</a:t>
            </a:r>
          </a:p>
          <a:p>
            <a:r>
              <a:rPr lang="en-US" dirty="0" smtClean="0"/>
              <a:t>Mediator (M)</a:t>
            </a:r>
            <a:r>
              <a:rPr lang="en-US" dirty="0"/>
              <a:t> </a:t>
            </a:r>
            <a:r>
              <a:rPr lang="en-US" dirty="0" smtClean="0"/>
              <a:t>is in the causal pathway of X -&gt; Y</a:t>
            </a:r>
          </a:p>
          <a:p>
            <a:r>
              <a:rPr lang="en-US" dirty="0" smtClean="0"/>
              <a:t>Complete &amp; partial mediation</a:t>
            </a:r>
          </a:p>
          <a:p>
            <a:r>
              <a:rPr lang="en-US" dirty="0" smtClean="0"/>
              <a:t>We have seen something like this!</a:t>
            </a:r>
          </a:p>
          <a:p>
            <a:r>
              <a:rPr lang="en-US" dirty="0" smtClean="0"/>
              <a:t>Build on this an get Directed Acyclic Graph (DAG)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23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00825" y="24765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X</a:t>
            </a:r>
            <a:endParaRPr lang="en-US" sz="2800" b="1" dirty="0"/>
          </a:p>
        </p:txBody>
      </p:sp>
      <p:sp>
        <p:nvSpPr>
          <p:cNvPr id="10" name="Oval 9"/>
          <p:cNvSpPr/>
          <p:nvPr/>
        </p:nvSpPr>
        <p:spPr>
          <a:xfrm>
            <a:off x="8658225" y="4191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</a:t>
            </a:r>
            <a:endParaRPr lang="en-US" sz="2800" b="1" dirty="0"/>
          </a:p>
        </p:txBody>
      </p:sp>
      <p:sp>
        <p:nvSpPr>
          <p:cNvPr id="11" name="Oval 10"/>
          <p:cNvSpPr/>
          <p:nvPr/>
        </p:nvSpPr>
        <p:spPr>
          <a:xfrm>
            <a:off x="10715625" y="24765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Y</a:t>
            </a:r>
            <a:endParaRPr lang="en-US" sz="2800" b="1" dirty="0"/>
          </a:p>
        </p:txBody>
      </p:sp>
      <p:cxnSp>
        <p:nvCxnSpPr>
          <p:cNvPr id="12" name="Straight Arrow Connector 11"/>
          <p:cNvCxnSpPr>
            <a:stCxn id="7" idx="7"/>
            <a:endCxn id="10" idx="3"/>
          </p:cNvCxnSpPr>
          <p:nvPr/>
        </p:nvCxnSpPr>
        <p:spPr>
          <a:xfrm flipV="1">
            <a:off x="7381314" y="1199589"/>
            <a:ext cx="1410822" cy="1410822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11" idx="2"/>
          </p:cNvCxnSpPr>
          <p:nvPr/>
        </p:nvCxnSpPr>
        <p:spPr>
          <a:xfrm>
            <a:off x="7515225" y="2933700"/>
            <a:ext cx="3200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5"/>
            <a:endCxn id="11" idx="1"/>
          </p:cNvCxnSpPr>
          <p:nvPr/>
        </p:nvCxnSpPr>
        <p:spPr>
          <a:xfrm>
            <a:off x="9438714" y="1199589"/>
            <a:ext cx="1410822" cy="141082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235364854"/>
              </p:ext>
            </p:extLst>
          </p:nvPr>
        </p:nvGraphicFramePr>
        <p:xfrm>
          <a:off x="6438900" y="3371849"/>
          <a:ext cx="5267325" cy="3071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0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515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what metabolites best represent dietary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andidates from metabolites -&gt; (T1D)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Candidates from DNA methylation -&gt; T1D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Candidates from metabolites -&gt; DNA methylation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See resulting combinations of metabolites, DNA methylation sites left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 a traditional Baron &amp; Kenny (et al, 1986) between 3 combos</a:t>
            </a:r>
          </a:p>
          <a:p>
            <a:pPr lvl="1"/>
            <a:r>
              <a:rPr lang="en-US" dirty="0" smtClean="0"/>
              <a:t>Significant X -&gt; Y (model Y = X)</a:t>
            </a:r>
          </a:p>
          <a:p>
            <a:pPr lvl="1"/>
            <a:r>
              <a:rPr lang="en-US" dirty="0" smtClean="0"/>
              <a:t>Significant M -&gt; Y (model Y = M)</a:t>
            </a:r>
          </a:p>
          <a:p>
            <a:pPr lvl="1"/>
            <a:r>
              <a:rPr lang="en-US" dirty="0" smtClean="0"/>
              <a:t>Non-significant X coefficient (complete mediation) in Y = X + M</a:t>
            </a:r>
          </a:p>
          <a:p>
            <a:r>
              <a:rPr lang="en-US" dirty="0" smtClean="0"/>
              <a:t>Big thing is filtering down to a reasonable amount of combinations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60737948"/>
              </p:ext>
            </p:extLst>
          </p:nvPr>
        </p:nvGraphicFramePr>
        <p:xfrm>
          <a:off x="5610225" y="-1019175"/>
          <a:ext cx="6581775" cy="3971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62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25</a:t>
            </a:fld>
            <a:endParaRPr lang="en-US"/>
          </a:p>
        </p:txBody>
      </p:sp>
      <p:pic>
        <p:nvPicPr>
          <p:cNvPr id="9218" name="Picture 2" descr="Fig.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81"/>
          <a:stretch/>
        </p:blipFill>
        <p:spPr bwMode="auto">
          <a:xfrm>
            <a:off x="766140" y="1838325"/>
            <a:ext cx="465676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ig.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3"/>
          <a:stretch/>
        </p:blipFill>
        <p:spPr bwMode="auto">
          <a:xfrm>
            <a:off x="5747715" y="1866900"/>
            <a:ext cx="4656760" cy="42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212359909"/>
              </p:ext>
            </p:extLst>
          </p:nvPr>
        </p:nvGraphicFramePr>
        <p:xfrm>
          <a:off x="6143625" y="-447676"/>
          <a:ext cx="5267325" cy="3071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39375" y="6115050"/>
            <a:ext cx="1659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Rudra</a:t>
            </a:r>
            <a:r>
              <a:rPr lang="en-US" sz="1100" dirty="0" smtClean="0"/>
              <a:t> et. al, 2018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531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196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Bayesian networks adds the arrows between nodes of same dataset</a:t>
            </a:r>
          </a:p>
          <a:p>
            <a:pPr lvl="1"/>
            <a:r>
              <a:rPr lang="en-US" dirty="0" smtClean="0"/>
              <a:t>Ideal </a:t>
            </a:r>
            <a:r>
              <a:rPr lang="en-US" dirty="0"/>
              <a:t>for taking an event that occurred and predicting the likelihood that any one of several possible known causes was the contributing </a:t>
            </a:r>
            <a:r>
              <a:rPr lang="en-US" dirty="0" smtClean="0"/>
              <a:t>factor</a:t>
            </a:r>
          </a:p>
          <a:p>
            <a:pPr lvl="1"/>
            <a:r>
              <a:rPr lang="en-US" dirty="0" smtClean="0"/>
              <a:t>Computationally intensive</a:t>
            </a:r>
          </a:p>
          <a:p>
            <a:r>
              <a:rPr lang="en-US" dirty="0" smtClean="0"/>
              <a:t>Once again, start small and build 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2" descr="Fig.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60" y="1257301"/>
            <a:ext cx="5712966" cy="474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239375" y="6115050"/>
            <a:ext cx="1659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Rudra</a:t>
            </a:r>
            <a:r>
              <a:rPr lang="en-US" sz="1100" dirty="0" smtClean="0"/>
              <a:t> et. al, 2018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118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Integration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R/</a:t>
            </a:r>
            <a:r>
              <a:rPr lang="en-US" dirty="0" err="1" smtClean="0"/>
              <a:t>Omic</a:t>
            </a:r>
            <a:endParaRPr lang="en-US" dirty="0" smtClean="0"/>
          </a:p>
          <a:p>
            <a:r>
              <a:rPr lang="en-US" dirty="0" smtClean="0"/>
              <a:t>R/</a:t>
            </a:r>
            <a:r>
              <a:rPr lang="en-US" dirty="0" err="1"/>
              <a:t>integrOmics</a:t>
            </a:r>
            <a:endParaRPr lang="en-US" dirty="0" smtClean="0"/>
          </a:p>
          <a:p>
            <a:r>
              <a:rPr lang="en-US" dirty="0" smtClean="0"/>
              <a:t>R/</a:t>
            </a:r>
            <a:r>
              <a:rPr lang="en-US" dirty="0"/>
              <a:t> </a:t>
            </a:r>
            <a:r>
              <a:rPr lang="en-US" dirty="0" err="1" smtClean="0"/>
              <a:t>STATegRasPLS</a:t>
            </a:r>
            <a:endParaRPr lang="en-US" dirty="0" smtClean="0"/>
          </a:p>
          <a:p>
            <a:r>
              <a:rPr lang="en-US" dirty="0" smtClean="0"/>
              <a:t>R/</a:t>
            </a:r>
            <a:r>
              <a:rPr lang="en-US" dirty="0" err="1" smtClean="0"/>
              <a:t>OMICsPCA</a:t>
            </a:r>
            <a:endParaRPr lang="en-US" dirty="0" smtClean="0"/>
          </a:p>
          <a:p>
            <a:r>
              <a:rPr lang="en-US" dirty="0" smtClean="0"/>
              <a:t>R/</a:t>
            </a:r>
            <a:r>
              <a:rPr lang="en-US" dirty="0" err="1" smtClean="0"/>
              <a:t>MultiAssayExperiment</a:t>
            </a:r>
            <a:endParaRPr lang="en-US" dirty="0" smtClean="0"/>
          </a:p>
          <a:p>
            <a:r>
              <a:rPr lang="en-US" dirty="0" smtClean="0"/>
              <a:t>R/</a:t>
            </a:r>
            <a:r>
              <a:rPr lang="en-US" dirty="0" err="1" smtClean="0"/>
              <a:t>iCluster</a:t>
            </a:r>
            <a:endParaRPr lang="en-US" dirty="0" smtClean="0"/>
          </a:p>
          <a:p>
            <a:r>
              <a:rPr lang="en-US" dirty="0" smtClean="0"/>
              <a:t>R/</a:t>
            </a:r>
            <a:r>
              <a:rPr lang="en-US" dirty="0" err="1" smtClean="0"/>
              <a:t>CNAmet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R/</a:t>
            </a:r>
            <a:r>
              <a:rPr lang="en-US" dirty="0" err="1" smtClean="0"/>
              <a:t>OmicKriging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/JIVE </a:t>
            </a:r>
          </a:p>
          <a:p>
            <a:r>
              <a:rPr lang="en-US" dirty="0" smtClean="0"/>
              <a:t>JAVA/</a:t>
            </a:r>
            <a:r>
              <a:rPr lang="en-US" dirty="0" err="1" smtClean="0"/>
              <a:t>OmicsAnalyzer</a:t>
            </a:r>
            <a:endParaRPr lang="en-US" dirty="0" smtClean="0"/>
          </a:p>
          <a:p>
            <a:r>
              <a:rPr lang="en-US" dirty="0" smtClean="0"/>
              <a:t>JAVA/VANTED</a:t>
            </a:r>
          </a:p>
          <a:p>
            <a:r>
              <a:rPr lang="en-US" dirty="0" smtClean="0"/>
              <a:t>JAVA/Lemon-Tree</a:t>
            </a:r>
          </a:p>
          <a:p>
            <a:r>
              <a:rPr lang="en-US" dirty="0" smtClean="0"/>
              <a:t>C++/DASS-GUI</a:t>
            </a:r>
          </a:p>
          <a:p>
            <a:r>
              <a:rPr lang="en-US" dirty="0" smtClean="0"/>
              <a:t>C++/GeneTrail2</a:t>
            </a:r>
          </a:p>
          <a:p>
            <a:r>
              <a:rPr lang="en-US" dirty="0" smtClean="0"/>
              <a:t>Perl/3Omics</a:t>
            </a:r>
          </a:p>
          <a:p>
            <a:r>
              <a:rPr lang="en-US" dirty="0" smtClean="0"/>
              <a:t>Perl and Python/</a:t>
            </a:r>
            <a:r>
              <a:rPr lang="en-US" dirty="0" err="1" smtClean="0"/>
              <a:t>PaintOmics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Romanoski</a:t>
            </a:r>
            <a:r>
              <a:rPr lang="en-US" dirty="0" smtClean="0"/>
              <a:t> CE, Lee S, Kim MJ, Ingram-Drake L, </a:t>
            </a:r>
            <a:r>
              <a:rPr lang="en-US" dirty="0" err="1" smtClean="0"/>
              <a:t>Plaisier</a:t>
            </a:r>
            <a:r>
              <a:rPr lang="en-US" dirty="0" smtClean="0"/>
              <a:t> CL, </a:t>
            </a:r>
            <a:r>
              <a:rPr lang="en-US" dirty="0" err="1" smtClean="0"/>
              <a:t>Yordanova</a:t>
            </a:r>
            <a:r>
              <a:rPr lang="en-US" dirty="0" smtClean="0"/>
              <a:t> R, </a:t>
            </a:r>
            <a:r>
              <a:rPr lang="en-US" dirty="0" err="1" smtClean="0"/>
              <a:t>Tilford</a:t>
            </a:r>
            <a:r>
              <a:rPr lang="en-US" dirty="0" smtClean="0"/>
              <a:t> C, Guan B, He A, </a:t>
            </a:r>
            <a:r>
              <a:rPr lang="en-US" dirty="0" err="1" smtClean="0"/>
              <a:t>Gargalovic</a:t>
            </a:r>
            <a:r>
              <a:rPr lang="en-US" dirty="0" smtClean="0"/>
              <a:t> PS, </a:t>
            </a:r>
            <a:r>
              <a:rPr lang="en-US" dirty="0" err="1" smtClean="0"/>
              <a:t>Kirchgessner</a:t>
            </a:r>
            <a:r>
              <a:rPr lang="en-US" dirty="0" smtClean="0"/>
              <a:t> TG, Berliner JA, </a:t>
            </a:r>
            <a:r>
              <a:rPr lang="en-US" dirty="0" err="1" smtClean="0"/>
              <a:t>Lusis</a:t>
            </a:r>
            <a:r>
              <a:rPr lang="en-US" dirty="0" smtClean="0"/>
              <a:t> AJ.</a:t>
            </a:r>
            <a:r>
              <a:rPr lang="en-US" dirty="0" smtClean="0"/>
              <a:t> </a:t>
            </a:r>
            <a:r>
              <a:rPr lang="en-US" i="1" dirty="0" smtClean="0"/>
              <a:t>Systems genetics analysis of gene-by-environment interactions in human cells.</a:t>
            </a:r>
            <a:r>
              <a:rPr lang="en-US" dirty="0" smtClean="0"/>
              <a:t> Am J Hum Genet. </a:t>
            </a:r>
            <a:r>
              <a:rPr lang="en-US" b="1" dirty="0" smtClean="0"/>
              <a:t>2010</a:t>
            </a:r>
            <a:r>
              <a:rPr lang="en-US" dirty="0" smtClean="0"/>
              <a:t> Mar 12;86(3):399-410. </a:t>
            </a:r>
          </a:p>
          <a:p>
            <a:pPr marL="0" indent="0">
              <a:buNone/>
            </a:pPr>
            <a:r>
              <a:rPr lang="en-US" dirty="0" smtClean="0"/>
              <a:t>Yao C, </a:t>
            </a:r>
            <a:r>
              <a:rPr lang="en-US" dirty="0" err="1" smtClean="0"/>
              <a:t>Joehanes</a:t>
            </a:r>
            <a:r>
              <a:rPr lang="en-US" dirty="0" smtClean="0"/>
              <a:t> R, Johnson AD, </a:t>
            </a:r>
            <a:r>
              <a:rPr lang="en-US" dirty="0" err="1" smtClean="0"/>
              <a:t>Huan</a:t>
            </a:r>
            <a:r>
              <a:rPr lang="en-US" dirty="0" smtClean="0"/>
              <a:t> T, Liu C, Freedman JE, Munson PJ, Hill DE, Vidal M, Levy D. </a:t>
            </a:r>
            <a:r>
              <a:rPr lang="en-US" i="1" dirty="0" smtClean="0"/>
              <a:t>Dynamic Role of trans Regulation of Gene Expression in Relation to Complex Traits</a:t>
            </a:r>
            <a:r>
              <a:rPr lang="en-US" dirty="0" smtClean="0"/>
              <a:t>. Am J Hum Genet. </a:t>
            </a:r>
            <a:r>
              <a:rPr lang="en-US" b="1" dirty="0" smtClean="0"/>
              <a:t>2017 </a:t>
            </a:r>
            <a:r>
              <a:rPr lang="en-US" dirty="0" smtClean="0"/>
              <a:t>Apr 6;100(4):571-580. </a:t>
            </a:r>
            <a:endParaRPr lang="en-US" i="1" dirty="0" smtClean="0"/>
          </a:p>
          <a:p>
            <a:pPr marL="0" indent="0">
              <a:buNone/>
            </a:pPr>
            <a:r>
              <a:rPr lang="en-US" dirty="0" err="1" smtClean="0"/>
              <a:t>Manolio</a:t>
            </a:r>
            <a:r>
              <a:rPr lang="en-US" dirty="0" smtClean="0"/>
              <a:t> TA. </a:t>
            </a:r>
            <a:r>
              <a:rPr lang="en-US" dirty="0"/>
              <a:t>e</a:t>
            </a:r>
            <a:r>
              <a:rPr lang="en-US" dirty="0" smtClean="0"/>
              <a:t>t al, </a:t>
            </a:r>
            <a:r>
              <a:rPr lang="en-US" i="1" dirty="0" smtClean="0"/>
              <a:t>Finding the missing heritability of complex diseases. </a:t>
            </a:r>
            <a:r>
              <a:rPr lang="en-US" dirty="0" smtClean="0"/>
              <a:t>08 October </a:t>
            </a:r>
            <a:r>
              <a:rPr lang="en-US" b="1" dirty="0" smtClean="0"/>
              <a:t>2009</a:t>
            </a:r>
            <a:r>
              <a:rPr lang="en-US" dirty="0" smtClean="0"/>
              <a:t> </a:t>
            </a:r>
            <a:r>
              <a:rPr lang="en-US" dirty="0" smtClean="0"/>
              <a:t>Nature volume 461, pages 747–753.</a:t>
            </a:r>
          </a:p>
          <a:p>
            <a:pPr marL="0" indent="0">
              <a:buNone/>
            </a:pPr>
            <a:r>
              <a:rPr lang="en-US" dirty="0" err="1" smtClean="0"/>
              <a:t>Rajasundaram</a:t>
            </a:r>
            <a:r>
              <a:rPr lang="en-US" dirty="0" smtClean="0"/>
              <a:t> D, </a:t>
            </a:r>
            <a:r>
              <a:rPr lang="en-US" dirty="0" err="1" smtClean="0"/>
              <a:t>Runavot</a:t>
            </a:r>
            <a:r>
              <a:rPr lang="en-US" dirty="0" smtClean="0"/>
              <a:t> JL, </a:t>
            </a:r>
            <a:r>
              <a:rPr lang="en-US" dirty="0" err="1" smtClean="0"/>
              <a:t>Guo</a:t>
            </a:r>
            <a:r>
              <a:rPr lang="en-US" dirty="0" smtClean="0"/>
              <a:t> X, </a:t>
            </a:r>
            <a:r>
              <a:rPr lang="en-US" dirty="0" err="1" smtClean="0"/>
              <a:t>Willats</a:t>
            </a:r>
            <a:r>
              <a:rPr lang="en-US" dirty="0" smtClean="0"/>
              <a:t> WG, </a:t>
            </a:r>
            <a:r>
              <a:rPr lang="en-US" dirty="0" err="1" smtClean="0"/>
              <a:t>Meulewaeter</a:t>
            </a:r>
            <a:r>
              <a:rPr lang="en-US" dirty="0" smtClean="0"/>
              <a:t> F, </a:t>
            </a:r>
            <a:r>
              <a:rPr lang="en-US" dirty="0" err="1" smtClean="0"/>
              <a:t>Selbig</a:t>
            </a:r>
            <a:r>
              <a:rPr lang="en-US" dirty="0" smtClean="0"/>
              <a:t> J. </a:t>
            </a:r>
            <a:r>
              <a:rPr lang="en-US" i="1" dirty="0" smtClean="0"/>
              <a:t>Understanding the relationship between cotton fiber properties and non-cellulosic cell wall polysaccharides.</a:t>
            </a:r>
            <a:r>
              <a:rPr lang="en-US" dirty="0" smtClean="0"/>
              <a:t> </a:t>
            </a:r>
            <a:r>
              <a:rPr lang="en-US" dirty="0" err="1" smtClean="0"/>
              <a:t>PLoS</a:t>
            </a:r>
            <a:r>
              <a:rPr lang="en-US" dirty="0" smtClean="0"/>
              <a:t> One. </a:t>
            </a:r>
            <a:r>
              <a:rPr lang="en-US" b="1" dirty="0" smtClean="0"/>
              <a:t>2014</a:t>
            </a:r>
            <a:r>
              <a:rPr lang="en-US" dirty="0" smtClean="0"/>
              <a:t> Nov 10;9(11):e112168.</a:t>
            </a:r>
          </a:p>
          <a:p>
            <a:pPr marL="0" indent="0">
              <a:buNone/>
            </a:pPr>
            <a:r>
              <a:rPr lang="en-US" dirty="0" smtClean="0"/>
              <a:t>Baron, R. M. and Kenny, D. A. (</a:t>
            </a:r>
            <a:r>
              <a:rPr lang="en-US" b="1" dirty="0" smtClean="0"/>
              <a:t>1986</a:t>
            </a:r>
            <a:r>
              <a:rPr lang="en-US" dirty="0" smtClean="0"/>
              <a:t>) "The Moderator-Mediator Variable Distinction in Social Psychological Research – Conceptual, Strategic, and Statistical Considerations", Journal of Personality and Social Psychology, Vol. 51(6), pp. 1173–1182.</a:t>
            </a:r>
          </a:p>
          <a:p>
            <a:pPr marL="0" indent="0">
              <a:buNone/>
            </a:pPr>
            <a:r>
              <a:rPr lang="en-US" dirty="0" err="1" smtClean="0"/>
              <a:t>Rudra</a:t>
            </a:r>
            <a:r>
              <a:rPr lang="en-US" dirty="0" smtClean="0"/>
              <a:t> P, Shi WJ, Russell P, Vestal B, Tabakoff B, Hoffman P, Kechris K, Saba L.</a:t>
            </a:r>
            <a:r>
              <a:rPr lang="en-US" i="1" dirty="0" smtClean="0"/>
              <a:t> Predictive modeling of miRNA-mediated predisposition to alcohol-related phenotypes in mouse. </a:t>
            </a:r>
            <a:r>
              <a:rPr lang="en-US" dirty="0" smtClean="0"/>
              <a:t>BMC Genomics. </a:t>
            </a:r>
            <a:r>
              <a:rPr lang="en-US" b="1" dirty="0" smtClean="0"/>
              <a:t>2018</a:t>
            </a:r>
            <a:r>
              <a:rPr lang="en-US" dirty="0" smtClean="0"/>
              <a:t> Aug 29;19(1):639.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‘Omics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418806" cy="4351338"/>
          </a:xfrm>
        </p:spPr>
        <p:txBody>
          <a:bodyPr/>
          <a:lstStyle/>
          <a:p>
            <a:r>
              <a:rPr lang="en-US" dirty="0" smtClean="0"/>
              <a:t>Want to get a bigger picture on what is happening</a:t>
            </a:r>
          </a:p>
          <a:p>
            <a:r>
              <a:rPr lang="en-US" dirty="0" smtClean="0"/>
              <a:t>Multiple ‘omics datasets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7474" t="29815" r="23073" b="43240"/>
          <a:stretch/>
        </p:blipFill>
        <p:spPr>
          <a:xfrm>
            <a:off x="3251920" y="3549016"/>
            <a:ext cx="5078575" cy="19784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72754" y="5596474"/>
            <a:ext cx="1042992" cy="442913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Genome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90781" y="5596474"/>
            <a:ext cx="1526375" cy="44291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Transcriptome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92191" y="5596474"/>
            <a:ext cx="1109656" cy="442913"/>
          </a:xfrm>
          <a:prstGeom prst="rect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Proteome</a:t>
            </a:r>
            <a:endParaRPr lang="en-US" dirty="0"/>
          </a:p>
        </p:txBody>
      </p:sp>
      <p:sp>
        <p:nvSpPr>
          <p:cNvPr id="11" name="Chevron 10"/>
          <p:cNvSpPr/>
          <p:nvPr/>
        </p:nvSpPr>
        <p:spPr>
          <a:xfrm>
            <a:off x="8109038" y="4267740"/>
            <a:ext cx="1657352" cy="778668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Bio-</a:t>
            </a:r>
            <a:r>
              <a:rPr lang="en-US" b="1" dirty="0" err="1" smtClean="0">
                <a:solidFill>
                  <a:schemeClr val="bg1"/>
                </a:solidFill>
              </a:rPr>
              <a:t>chem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9559221" y="4270121"/>
            <a:ext cx="1614488" cy="778668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Pheno</a:t>
            </a:r>
            <a:r>
              <a:rPr lang="en-US" b="1" dirty="0" smtClean="0">
                <a:solidFill>
                  <a:schemeClr val="bg1"/>
                </a:solidFill>
              </a:rPr>
              <a:t>-types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76882" y="5596474"/>
            <a:ext cx="1390654" cy="44291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Metabolome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742573" y="5596474"/>
            <a:ext cx="1390654" cy="44291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Phenome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04010" y="1469767"/>
            <a:ext cx="2290767" cy="4429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7" idx="2"/>
          </p:cNvCxnSpPr>
          <p:nvPr/>
        </p:nvCxnSpPr>
        <p:spPr>
          <a:xfrm flipH="1">
            <a:off x="5272970" y="3008062"/>
            <a:ext cx="1173955" cy="759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20641" y="2565149"/>
            <a:ext cx="1452568" cy="4429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Epigenome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87120" y="1924597"/>
            <a:ext cx="1452568" cy="5643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TF Binding Sites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460839" y="2655640"/>
            <a:ext cx="1452568" cy="51196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Chromatin Remodeling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>
            <a:off x="4913404" y="2488947"/>
            <a:ext cx="159541" cy="1221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2"/>
          </p:cNvCxnSpPr>
          <p:nvPr/>
        </p:nvCxnSpPr>
        <p:spPr>
          <a:xfrm>
            <a:off x="4187123" y="3167603"/>
            <a:ext cx="714372" cy="585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311320" y="2148433"/>
            <a:ext cx="1626394" cy="82628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 Translational Modifications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flipH="1">
            <a:off x="7458958" y="2974720"/>
            <a:ext cx="665559" cy="8858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</p:cNvCxnSpPr>
          <p:nvPr/>
        </p:nvCxnSpPr>
        <p:spPr>
          <a:xfrm>
            <a:off x="6446925" y="3008062"/>
            <a:ext cx="183358" cy="1188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9069095" y="3013641"/>
            <a:ext cx="1452568" cy="4429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microbiome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>
            <a:off x="9795379" y="3456554"/>
            <a:ext cx="402356" cy="7496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2"/>
            <a:endCxn id="11" idx="0"/>
          </p:cNvCxnSpPr>
          <p:nvPr/>
        </p:nvCxnSpPr>
        <p:spPr>
          <a:xfrm flipH="1">
            <a:off x="8743047" y="3456554"/>
            <a:ext cx="1052332" cy="811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5-Point Star 27"/>
          <p:cNvSpPr/>
          <p:nvPr/>
        </p:nvSpPr>
        <p:spPr>
          <a:xfrm>
            <a:off x="4841965" y="5416731"/>
            <a:ext cx="348342" cy="35705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079965" y="1728651"/>
            <a:ext cx="348342" cy="35705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/>
          <p:cNvSpPr/>
          <p:nvPr/>
        </p:nvSpPr>
        <p:spPr>
          <a:xfrm>
            <a:off x="3344091" y="2464525"/>
            <a:ext cx="348342" cy="35705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4</a:t>
            </a:fld>
            <a:endParaRPr lang="en-US"/>
          </a:p>
        </p:txBody>
      </p:sp>
      <p:pic>
        <p:nvPicPr>
          <p:cNvPr id="5122" name="Picture 2" descr="multi-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09" y="457201"/>
            <a:ext cx="10029823" cy="522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32937" y="5695628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/>
              <a:t>M</a:t>
            </a:r>
            <a:r>
              <a:rPr lang="en-US" sz="1100" dirty="0" smtClean="0"/>
              <a:t>elgen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936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SN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6" y="760130"/>
            <a:ext cx="2990215" cy="22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5869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Most common form of data integration</a:t>
            </a:r>
          </a:p>
          <a:p>
            <a:r>
              <a:rPr lang="en-US" dirty="0" smtClean="0"/>
              <a:t>DNA marker set of </a:t>
            </a:r>
            <a:r>
              <a:rPr lang="en-US" u="sng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ingle </a:t>
            </a:r>
            <a:r>
              <a:rPr lang="en-US" u="sng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ucleotide </a:t>
            </a:r>
            <a:r>
              <a:rPr lang="en-US" u="sng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olymorphisms (SNPs)</a:t>
            </a:r>
          </a:p>
          <a:p>
            <a:pPr lvl="1"/>
            <a:r>
              <a:rPr lang="en-US" dirty="0" smtClean="0"/>
              <a:t>2 copies of chromosomes </a:t>
            </a:r>
          </a:p>
          <a:p>
            <a:pPr lvl="1"/>
            <a:r>
              <a:rPr lang="en-US" dirty="0" smtClean="0"/>
              <a:t>Homozygous major allele (AA)</a:t>
            </a:r>
          </a:p>
          <a:p>
            <a:pPr lvl="1"/>
            <a:r>
              <a:rPr lang="en-US" dirty="0" smtClean="0"/>
              <a:t>Heterozygous (AG)</a:t>
            </a:r>
          </a:p>
          <a:p>
            <a:pPr lvl="1"/>
            <a:r>
              <a:rPr lang="en-US" dirty="0" err="1" smtClean="0"/>
              <a:t>Homogzygous</a:t>
            </a:r>
            <a:r>
              <a:rPr lang="en-US" dirty="0" smtClean="0"/>
              <a:t> minor allele (GG)</a:t>
            </a:r>
          </a:p>
          <a:p>
            <a:r>
              <a:rPr lang="en-US" dirty="0" smtClean="0"/>
              <a:t>99.9% genome same among individuals</a:t>
            </a:r>
          </a:p>
          <a:p>
            <a:r>
              <a:rPr lang="en-US" dirty="0" smtClean="0"/>
              <a:t>Easy to integrate with other ‘omics datasets tied to genome</a:t>
            </a:r>
          </a:p>
          <a:p>
            <a:pPr lvl="1"/>
            <a:r>
              <a:rPr lang="en-US" dirty="0" smtClean="0"/>
              <a:t>mRNA</a:t>
            </a:r>
          </a:p>
          <a:p>
            <a:pPr lvl="1"/>
            <a:r>
              <a:rPr lang="en-US" dirty="0" smtClean="0"/>
              <a:t>Proteomics</a:t>
            </a:r>
          </a:p>
          <a:p>
            <a:pPr lvl="1"/>
            <a:r>
              <a:rPr lang="en-US" dirty="0" smtClean="0"/>
              <a:t>DNA methylation</a:t>
            </a:r>
          </a:p>
          <a:p>
            <a:r>
              <a:rPr lang="en-US" dirty="0" smtClean="0"/>
              <a:t>Look at physically closest SNP or candidate marker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Lecture 20: 04 April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757956" y="2965269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Wikipedia</a:t>
            </a:r>
            <a:endParaRPr lang="en-US" sz="11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026" y="3583460"/>
            <a:ext cx="3135968" cy="27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0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5" y="1967224"/>
            <a:ext cx="5586663" cy="27933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6972" y="4617687"/>
            <a:ext cx="4116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QTL for both a phenotype (systolic blood pressure, black trace) and a candidate </a:t>
            </a:r>
            <a:r>
              <a:rPr lang="en-US" dirty="0" err="1" smtClean="0"/>
              <a:t>eigengene</a:t>
            </a:r>
            <a:r>
              <a:rPr lang="en-US" dirty="0" smtClean="0"/>
              <a:t> expression (from WGCNA, blue trace).  Red and blue dotted lines show the genome-wide significant and suggestive thresholds for the </a:t>
            </a:r>
            <a:r>
              <a:rPr lang="en-US" dirty="0" err="1" smtClean="0"/>
              <a:t>eQTL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Trait Loci (QTL)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16842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Attempt </a:t>
            </a:r>
            <a:r>
              <a:rPr lang="en-US" dirty="0"/>
              <a:t>to explain the genetic basis of variation in complex </a:t>
            </a:r>
            <a:r>
              <a:rPr lang="en-US" dirty="0" smtClean="0"/>
              <a:t>traits</a:t>
            </a:r>
          </a:p>
          <a:p>
            <a:r>
              <a:rPr lang="en-US" dirty="0" smtClean="0"/>
              <a:t>Outcome is a continuous measure</a:t>
            </a:r>
          </a:p>
          <a:p>
            <a:pPr lvl="1"/>
            <a:r>
              <a:rPr lang="en-US" dirty="0" smtClean="0"/>
              <a:t>Phenotype (</a:t>
            </a:r>
            <a:r>
              <a:rPr lang="en-US" dirty="0" err="1" smtClean="0"/>
              <a:t>pQTL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Gene/Transcript Expression (</a:t>
            </a:r>
            <a:r>
              <a:rPr lang="en-US" dirty="0" err="1" smtClean="0"/>
              <a:t>eQTL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Predictor is SNP marker</a:t>
            </a:r>
          </a:p>
          <a:p>
            <a:r>
              <a:rPr lang="en-US" dirty="0" smtClean="0"/>
              <a:t>ANOVA at marker loci (marker regression):</a:t>
            </a:r>
          </a:p>
          <a:p>
            <a:pPr lvl="1"/>
            <a:r>
              <a:rPr lang="en-US" dirty="0" smtClean="0"/>
              <a:t>Outcome = # Alleles (0, 1 or 2 value)</a:t>
            </a:r>
          </a:p>
          <a:p>
            <a:pPr lvl="1"/>
            <a:r>
              <a:rPr lang="en-US" dirty="0" smtClean="0"/>
              <a:t>Outcome = Dominant Allele (0 or 1 value) </a:t>
            </a:r>
          </a:p>
          <a:p>
            <a:pPr lvl="1"/>
            <a:r>
              <a:rPr lang="en-US" dirty="0" smtClean="0"/>
              <a:t>Repeat for each marker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7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QTL Continued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Logarithm of odds “LOD” Score:</a:t>
                </a:r>
              </a:p>
              <a:p>
                <a:pPr lvl="1"/>
                <a:r>
                  <a:rPr lang="en-US" dirty="0"/>
                  <a:t>l</a:t>
                </a:r>
                <a:r>
                  <a:rPr lang="en-US" dirty="0" smtClean="0"/>
                  <a:t>og10 likelihood ratio comparing hypothesis of a QTL at position </a:t>
                </a:r>
                <a:r>
                  <a:rPr lang="el-GR" dirty="0" smtClean="0"/>
                  <a:t>λ</a:t>
                </a:r>
                <a:r>
                  <a:rPr lang="en-US" dirty="0" smtClean="0"/>
                  <a:t> versus that of no QTL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𝐿𝑂𝐷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𝑄𝑇𝐿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𝑄𝑇𝐿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P-values also reported and plotted (Manhattan plot)</a:t>
                </a:r>
              </a:p>
              <a:p>
                <a:r>
                  <a:rPr lang="en-US" dirty="0" smtClean="0"/>
                  <a:t>This is common among animals models</a:t>
                </a:r>
              </a:p>
              <a:p>
                <a:r>
                  <a:rPr lang="en-US" dirty="0" smtClean="0"/>
                  <a:t>Limited to population you are looking at</a:t>
                </a:r>
              </a:p>
              <a:p>
                <a:pPr lvl="1"/>
                <a:r>
                  <a:rPr lang="en-US" dirty="0" smtClean="0"/>
                  <a:t>1K -10K number of markers</a:t>
                </a:r>
              </a:p>
              <a:p>
                <a:r>
                  <a:rPr lang="en-US" dirty="0" smtClean="0"/>
                  <a:t>Gives you an idea on genomic region, not specific SNP in particular</a:t>
                </a:r>
              </a:p>
              <a:p>
                <a:pPr lvl="1"/>
                <a:r>
                  <a:rPr lang="en-US" dirty="0" smtClean="0"/>
                  <a:t>Low resolution, high statistical power</a:t>
                </a:r>
              </a:p>
              <a:p>
                <a:pPr lvl="1"/>
                <a:r>
                  <a:rPr lang="en-US" dirty="0" smtClean="0"/>
                  <a:t>Genome wide significance 10</a:t>
                </a:r>
                <a:r>
                  <a:rPr lang="en-US" baseline="30000" dirty="0" smtClean="0"/>
                  <a:t>-5</a:t>
                </a:r>
              </a:p>
              <a:p>
                <a:r>
                  <a:rPr lang="en-US" dirty="0" smtClean="0"/>
                  <a:t>Estimated at least 30</a:t>
                </a:r>
                <a:r>
                  <a:rPr lang="en-US" dirty="0"/>
                  <a:t>% of gene transcripts are substantially influenced by </a:t>
                </a:r>
                <a:r>
                  <a:rPr lang="en-US" dirty="0" err="1" smtClean="0"/>
                  <a:t>eQTL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Romanoski</a:t>
                </a:r>
                <a:r>
                  <a:rPr lang="en-US" dirty="0" smtClean="0"/>
                  <a:t> et. al, 2010)</a:t>
                </a:r>
                <a:endParaRPr lang="en-US" baseline="30000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 vs Trans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487" y="1821656"/>
            <a:ext cx="4733925" cy="3740944"/>
          </a:xfrm>
        </p:spPr>
        <p:txBody>
          <a:bodyPr/>
          <a:lstStyle/>
          <a:p>
            <a:r>
              <a:rPr lang="en-US" dirty="0" smtClean="0"/>
              <a:t>Cis is genetic control from some SNP close to gene</a:t>
            </a:r>
          </a:p>
          <a:p>
            <a:r>
              <a:rPr lang="en-US" dirty="0" smtClean="0"/>
              <a:t>Trans is genetic control from SNP far away from gene </a:t>
            </a:r>
          </a:p>
          <a:p>
            <a:r>
              <a:rPr lang="en-US" dirty="0" smtClean="0"/>
              <a:t>You do see these </a:t>
            </a:r>
            <a:r>
              <a:rPr lang="en-US" dirty="0" err="1" smtClean="0"/>
              <a:t>eQTL</a:t>
            </a:r>
            <a:r>
              <a:rPr lang="en-US" dirty="0" smtClean="0"/>
              <a:t> “hotspots”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https://ars.els-cdn.com/content/image/1-s2.0-S0002929717300708-g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17" y="1185861"/>
            <a:ext cx="6357549" cy="26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65594" y="3707604"/>
            <a:ext cx="1492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Yao et al, 2017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5991224" y="391629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Both"/>
            </a:pP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missense SNP affects protein structure/function</a:t>
            </a:r>
          </a:p>
          <a:p>
            <a:pPr marL="342900" indent="-342900">
              <a:buAutoNum type="arabicParenBoth"/>
            </a:pP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non-coding SNP affects gene expression (</a:t>
            </a:r>
            <a:r>
              <a:rPr lang="en-US" b="0" i="1" dirty="0" smtClean="0">
                <a:solidFill>
                  <a:srgbClr val="323232"/>
                </a:solidFill>
                <a:effectLst/>
                <a:latin typeface="NexusSerif"/>
              </a:rPr>
              <a:t>cis</a:t>
            </a: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non-coding SNP affects remote (</a:t>
            </a:r>
            <a:r>
              <a:rPr lang="en-US" b="0" i="1" dirty="0" smtClean="0">
                <a:solidFill>
                  <a:srgbClr val="323232"/>
                </a:solidFill>
                <a:effectLst/>
                <a:latin typeface="NexusSerif"/>
              </a:rPr>
              <a:t>trans</a:t>
            </a: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) gene expression directly or by </a:t>
            </a:r>
          </a:p>
          <a:p>
            <a:pPr marL="342900" indent="-342900">
              <a:buAutoNum type="arabicParenBoth"/>
            </a:pPr>
            <a:r>
              <a:rPr lang="en-US" b="0" i="1" dirty="0" smtClean="0">
                <a:solidFill>
                  <a:srgbClr val="323232"/>
                </a:solidFill>
                <a:effectLst/>
                <a:latin typeface="NexusSerif"/>
              </a:rPr>
              <a:t>cis</a:t>
            </a: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-</a:t>
            </a:r>
            <a:r>
              <a:rPr lang="en-US" b="0" i="0" dirty="0" err="1" smtClean="0">
                <a:solidFill>
                  <a:srgbClr val="323232"/>
                </a:solidFill>
                <a:effectLst/>
                <a:latin typeface="NexusSerif"/>
              </a:rPr>
              <a:t>eGene</a:t>
            </a: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 mediation of the </a:t>
            </a:r>
            <a:r>
              <a:rPr lang="en-US" b="0" i="1" dirty="0" smtClean="0">
                <a:solidFill>
                  <a:srgbClr val="323232"/>
                </a:solidFill>
                <a:effectLst/>
                <a:latin typeface="NexusSerif"/>
              </a:rPr>
              <a:t>trans</a:t>
            </a: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-</a:t>
            </a:r>
            <a:r>
              <a:rPr lang="en-US" b="0" i="0" dirty="0" err="1" smtClean="0">
                <a:solidFill>
                  <a:srgbClr val="323232"/>
                </a:solidFill>
                <a:effectLst/>
                <a:latin typeface="NexusSerif"/>
              </a:rPr>
              <a:t>eQTL</a:t>
            </a: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-</a:t>
            </a:r>
            <a:r>
              <a:rPr lang="en-US" b="0" i="1" dirty="0" smtClean="0">
                <a:solidFill>
                  <a:srgbClr val="323232"/>
                </a:solidFill>
                <a:effectLst/>
                <a:latin typeface="NexusSerif"/>
              </a:rPr>
              <a:t>trans</a:t>
            </a: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-</a:t>
            </a:r>
            <a:r>
              <a:rPr lang="en-US" b="0" i="0" dirty="0" err="1" smtClean="0">
                <a:solidFill>
                  <a:srgbClr val="323232"/>
                </a:solidFill>
                <a:effectLst/>
                <a:latin typeface="NexusSerif"/>
              </a:rPr>
              <a:t>eGene</a:t>
            </a: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 association; or </a:t>
            </a:r>
          </a:p>
          <a:p>
            <a:pPr marL="342900" indent="-342900">
              <a:buAutoNum type="arabicParenBoth"/>
            </a:pPr>
            <a:r>
              <a:rPr lang="en-US" b="0" i="0" dirty="0" smtClean="0">
                <a:solidFill>
                  <a:srgbClr val="323232"/>
                </a:solidFill>
                <a:effectLst/>
                <a:latin typeface="NexusSerif"/>
              </a:rPr>
              <a:t>reverse causality (trait has feedback effect on gene expression).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8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Stratification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0697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Presence of systematic differences in allele frequencies between subpopulations in a population</a:t>
            </a:r>
          </a:p>
          <a:p>
            <a:r>
              <a:rPr lang="en-US" dirty="0" smtClean="0"/>
              <a:t>Confounding by ethnicity</a:t>
            </a:r>
          </a:p>
          <a:p>
            <a:r>
              <a:rPr lang="en-US" dirty="0" smtClean="0"/>
              <a:t>In marker regression, assuming samples are independent </a:t>
            </a:r>
          </a:p>
          <a:p>
            <a:r>
              <a:rPr lang="en-US" dirty="0" smtClean="0"/>
              <a:t>Non-random mating between groups</a:t>
            </a:r>
          </a:p>
          <a:p>
            <a:pPr lvl="1"/>
            <a:r>
              <a:rPr lang="en-US" dirty="0" smtClean="0"/>
              <a:t>Different relationships between each combination of strain (admixture)</a:t>
            </a:r>
          </a:p>
          <a:p>
            <a:pPr lvl="2"/>
            <a:r>
              <a:rPr lang="en-US" dirty="0" smtClean="0"/>
              <a:t>True for the HRDP </a:t>
            </a:r>
          </a:p>
          <a:p>
            <a:pPr lvl="1"/>
            <a:r>
              <a:rPr lang="en-US" dirty="0" smtClean="0"/>
              <a:t>In humans, physical separation (say African vs European vs Asian descent) </a:t>
            </a:r>
          </a:p>
          <a:p>
            <a:pPr lvl="1"/>
            <a:r>
              <a:rPr lang="en-US" dirty="0" smtClean="0"/>
              <a:t> Genetic drift of allele frequencies in each group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20: 04 April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003D6-80B7-4371-AC66-5C6D3F3DB375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725713" y="283554"/>
            <a:ext cx="5011008" cy="2609001"/>
            <a:chOff x="6796586" y="2210937"/>
            <a:chExt cx="5011008" cy="2609001"/>
          </a:xfrm>
        </p:grpSpPr>
        <p:sp>
          <p:nvSpPr>
            <p:cNvPr id="8" name="Rectangle 7"/>
            <p:cNvSpPr/>
            <p:nvPr/>
          </p:nvSpPr>
          <p:spPr>
            <a:xfrm>
              <a:off x="6796586" y="2210937"/>
              <a:ext cx="1774208" cy="914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Genetic Variant</a:t>
              </a:r>
            </a:p>
            <a:p>
              <a:pPr algn="ctr"/>
              <a:r>
                <a:rPr lang="en-US" dirty="0" smtClean="0"/>
                <a:t>(SNP)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033386" y="2213211"/>
              <a:ext cx="1774208" cy="914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Phenotype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14986" y="3905538"/>
              <a:ext cx="1774208" cy="914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Ethnicity</a:t>
              </a:r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V="1">
              <a:off x="9302090" y="3127611"/>
              <a:ext cx="1618400" cy="7779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0"/>
              <a:endCxn id="8" idx="2"/>
            </p:cNvCxnSpPr>
            <p:nvPr/>
          </p:nvCxnSpPr>
          <p:spPr>
            <a:xfrm flipH="1" flipV="1">
              <a:off x="7683690" y="3125337"/>
              <a:ext cx="1618400" cy="7802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  <a:endCxn id="9" idx="1"/>
            </p:cNvCxnSpPr>
            <p:nvPr/>
          </p:nvCxnSpPr>
          <p:spPr>
            <a:xfrm>
              <a:off x="8570794" y="2668137"/>
              <a:ext cx="1462592" cy="227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9156056" y="229282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?</a:t>
              </a:r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61465" t="11089" r="11429" b="1567"/>
          <a:stretch/>
        </p:blipFill>
        <p:spPr>
          <a:xfrm>
            <a:off x="7630298" y="2944812"/>
            <a:ext cx="3132438" cy="3154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7255289" y="6109157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http://www.anim.med.kyoto-u.ac.jp/NBR/Images/phylogenetic_tree_132_200_2.png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620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2595</TotalTime>
  <Words>1962</Words>
  <Application>Microsoft Office PowerPoint</Application>
  <PresentationFormat>Widescreen</PresentationFormat>
  <Paragraphs>347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NexusSerif</vt:lpstr>
      <vt:lpstr>Office Theme</vt:lpstr>
      <vt:lpstr>Introduction to Data Integration</vt:lpstr>
      <vt:lpstr>Overview From Last Time</vt:lpstr>
      <vt:lpstr>Multiple ‘Omics Datasets</vt:lpstr>
      <vt:lpstr>PowerPoint Presentation</vt:lpstr>
      <vt:lpstr>Integration with DNA</vt:lpstr>
      <vt:lpstr>Quantitative Trait Loci (QTL) Mapping</vt:lpstr>
      <vt:lpstr>QTL Continued</vt:lpstr>
      <vt:lpstr>Cis vs Trans Regulation</vt:lpstr>
      <vt:lpstr>Population Stratification</vt:lpstr>
      <vt:lpstr>QTL Mapping Software</vt:lpstr>
      <vt:lpstr>Genome-Wide Association Study (GWAS)</vt:lpstr>
      <vt:lpstr>Heritability</vt:lpstr>
      <vt:lpstr>Missing Heritability</vt:lpstr>
      <vt:lpstr>Epigenetic Effects &amp; mRNA Expression</vt:lpstr>
      <vt:lpstr>LASSO to get miRNA-mRNA network</vt:lpstr>
      <vt:lpstr>R/mixOmics</vt:lpstr>
      <vt:lpstr>Methods Available in mixOmics</vt:lpstr>
      <vt:lpstr>DIABLO</vt:lpstr>
      <vt:lpstr>Canonical Correlation Analysis (CCA)</vt:lpstr>
      <vt:lpstr>Sparse Multiple Canonical Correlation Network Analysis (SmCCNet)</vt:lpstr>
      <vt:lpstr>CCA vs Sparse CCA </vt:lpstr>
      <vt:lpstr>SmCCA</vt:lpstr>
      <vt:lpstr>Mediation Analyses</vt:lpstr>
      <vt:lpstr>Mediation Example 1</vt:lpstr>
      <vt:lpstr>Mediation Example 2</vt:lpstr>
      <vt:lpstr>Mediation Example 2</vt:lpstr>
      <vt:lpstr>Other Integration Software</vt:lpstr>
      <vt:lpstr>References</vt:lpstr>
    </vt:vector>
  </TitlesOfParts>
  <Company>University of Colorado Denver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Integration</dc:title>
  <dc:creator>Vanderlinden, Lauren</dc:creator>
  <cp:lastModifiedBy>Vanderlinden, Lauren</cp:lastModifiedBy>
  <cp:revision>58</cp:revision>
  <cp:lastPrinted>2019-04-04T02:52:39Z</cp:lastPrinted>
  <dcterms:created xsi:type="dcterms:W3CDTF">2019-04-02T20:35:29Z</dcterms:created>
  <dcterms:modified xsi:type="dcterms:W3CDTF">2019-04-04T15:50:51Z</dcterms:modified>
</cp:coreProperties>
</file>